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Proxima Nova"/>
      <p:regular r:id="rId39"/>
      <p:bold r:id="rId40"/>
      <p:italic r:id="rId41"/>
      <p:boldItalic r:id="rId42"/>
    </p:embeddedFont>
    <p:embeddedFont>
      <p:font typeface="Helvetica Neue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7" roundtripDataSignature="AMtx7mgGYqeX9b2r6FlHqUqDVDq2fqgt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.fntdata"/><Relationship Id="rId20" Type="http://schemas.openxmlformats.org/officeDocument/2006/relationships/slide" Target="slides/slide16.xml"/><Relationship Id="rId42" Type="http://schemas.openxmlformats.org/officeDocument/2006/relationships/font" Target="fonts/ProximaNova-boldItalic.fntdata"/><Relationship Id="rId41" Type="http://schemas.openxmlformats.org/officeDocument/2006/relationships/font" Target="fonts/ProximaNova-italic.fntdata"/><Relationship Id="rId22" Type="http://schemas.openxmlformats.org/officeDocument/2006/relationships/slide" Target="slides/slide18.xml"/><Relationship Id="rId44" Type="http://schemas.openxmlformats.org/officeDocument/2006/relationships/font" Target="fonts/HelveticaNeue-bold.fntdata"/><Relationship Id="rId21" Type="http://schemas.openxmlformats.org/officeDocument/2006/relationships/slide" Target="slides/slide17.xml"/><Relationship Id="rId43" Type="http://schemas.openxmlformats.org/officeDocument/2006/relationships/font" Target="fonts/HelveticaNeue-regular.fntdata"/><Relationship Id="rId24" Type="http://schemas.openxmlformats.org/officeDocument/2006/relationships/slide" Target="slides/slide20.xml"/><Relationship Id="rId46" Type="http://schemas.openxmlformats.org/officeDocument/2006/relationships/font" Target="fonts/HelveticaNeue-boldItalic.fntdata"/><Relationship Id="rId23" Type="http://schemas.openxmlformats.org/officeDocument/2006/relationships/slide" Target="slides/slide19.xml"/><Relationship Id="rId45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ProximaNova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" name="Google Shape;3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s-ES">
                <a:latin typeface="Arial"/>
                <a:ea typeface="Arial"/>
                <a:cs typeface="Arial"/>
                <a:sym typeface="Arial"/>
              </a:rPr>
              <a:t>Representing Digital Twins and their information resources with WoT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d8c01d6ed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d8c01d6ed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en cogito se ha propuesto una onto que describe las 5 capas y todas sus features extendiendo WoT, referencia a nuestro paper (título, autores y LDAC conference (publishing process)), Para qué quiero la ontología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d8c01d6ed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cd8c01d6ed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en cogito se ha propuesto una onto que describe las 5 capas y todas sus features extendiendo WoT, referencia a nuestro paper (título, autores y LDAC conference (publishing process)), Para qué quiero la ontología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a9a295fa4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2" name="Google Shape;242;g2ca9a295fa4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/>
              <a:t>añadir referencia a la slide 3, hacer imágenes más grandes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a9a295fa4_0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7" name="Google Shape;277;g2ca9a295fa4_0_1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/>
              <a:t>añadir referencia a la slide 3, hacer imágenes más grandes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poner los mismos colores y añadir bocadillos de las dimensiones</a:t>
            </a:r>
            <a:endParaRPr/>
          </a:p>
        </p:txBody>
      </p:sp>
      <p:sp>
        <p:nvSpPr>
          <p:cNvPr id="315" name="Google Shape;31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b24928f2ea_1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b24928f2ea_1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a9a295fa4_0_2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2ca9a295fa4_0_2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ca203e5c16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ca203e5c16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ca9a295fa4_0_2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ca9a295fa4_0_2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a203e5c16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2ca203e5c16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b24928f2ea_1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b24928f2ea_1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ca203e5c16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2ca203e5c16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ca203e5c16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ca203e5c16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ca203e5c16_0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2ca203e5c16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b24928f2ea_1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b24928f2ea_1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d8c01d6ed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2cd8c01d6ed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b31b6014d7_2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b31b6014d7_2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problemas con adaptar wot en los dt, problema con los conectores de las conexiones, lo que me ha costado a mi, que no me servía de WoT y lo que si me servía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a9a295fa4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g2ca9a295fa4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cd2c87be0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cd2c87be0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cd8c01d6ed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cd8c01d6ed_0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cambiar la palabra connect por una que lo explique mejor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cd8c01d6ed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cd8c01d6ed_0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cambiar la palabra connect por una que lo explique mejor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b31b6014d7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b31b6014d7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cd8c01d6ed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2" name="Google Shape;532;g2cd8c01d6ed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s-ES">
                <a:latin typeface="Arial"/>
                <a:ea typeface="Arial"/>
                <a:cs typeface="Arial"/>
                <a:sym typeface="Arial"/>
              </a:rPr>
              <a:t>Representing Digital Twins and their information resources with WoT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a9a295fa4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g2ca9a295fa4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/>
              <a:t>data sources en un bocadillo y los models,data y services también, flechas entre las cajas de la derecha para relacionarlos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ES"/>
              <a:t>raw data vs harmonized data?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a6bdb9878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g2ca6bdb9878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/>
              <a:t>mismo tamaño, bidirectional flow entre el azul y el morado sin el texto, poner bandera del país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a31648ae3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g26a31648ae3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/>
              <a:t>añadir referencia a la slide 3, hacer imágenes más grandes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a6bdb9878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a6bdb9878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en cogito se ha propuesto una onto que describe las 5 capas y todas sus features </a:t>
            </a:r>
            <a:r>
              <a:rPr lang="es-ES"/>
              <a:t>extendiendo</a:t>
            </a:r>
            <a:r>
              <a:rPr lang="es-ES"/>
              <a:t> WoT, referencia a nuestro paper (título, autores y LDAC conference (publishing process)), Para qué quiero la ontología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d8c01d6ed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d8c01d6ed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en cogito se ha propuesto una onto que describe las 5 capas y todas sus features extendiendo WoT, referencia a nuestro paper (título, autores y LDAC conference (publishing process)), Para qué quiero la ontología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d8c01d6ed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d8c01d6ed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en cogito se ha propuesto una onto que describe las 5 capas y todas sus features extendiendo WoT, referencia a nuestro paper (título, autores y LDAC conference (publishing process)), Para qué quiero la ontología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14" name="Google Shape;1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8954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5" id="15" name="Google Shape;1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8600" y="57150"/>
            <a:ext cx="882253" cy="620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1" id="16" name="Google Shape;1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9508" y="124177"/>
            <a:ext cx="643798" cy="55736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5"/>
          <p:cNvSpPr txBox="1"/>
          <p:nvPr>
            <p:ph type="title"/>
          </p:nvPr>
        </p:nvSpPr>
        <p:spPr>
          <a:xfrm>
            <a:off x="2743200" y="742950"/>
            <a:ext cx="6172200" cy="22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Google Shape;18;p25"/>
          <p:cNvSpPr txBox="1"/>
          <p:nvPr>
            <p:ph idx="1" type="body"/>
          </p:nvPr>
        </p:nvSpPr>
        <p:spPr>
          <a:xfrm>
            <a:off x="2743200" y="2971800"/>
            <a:ext cx="61722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marR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Helvetica Neue"/>
              <a:buChar char="o"/>
              <a:defRPr b="0" i="0" sz="1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2100" lvl="2" marL="1371600" marR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Helvetica Neue"/>
              <a:buChar char="•"/>
              <a:defRPr b="0" i="0" sz="1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2100" lvl="3" marL="1828800" marR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Helvetica Neue"/>
              <a:buChar char="-"/>
              <a:defRPr b="0" i="0" sz="1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2100" lvl="4" marL="2286000" marR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Helvetica Neue"/>
              <a:buChar char="»"/>
              <a:defRPr b="0" i="0" sz="1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" name="Google Shape;19;p25"/>
          <p:cNvSpPr txBox="1"/>
          <p:nvPr>
            <p:ph idx="12" type="sldNum"/>
          </p:nvPr>
        </p:nvSpPr>
        <p:spPr>
          <a:xfrm>
            <a:off x="6553200" y="4629150"/>
            <a:ext cx="2133600" cy="276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6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" name="Google Shape;22;p26"/>
          <p:cNvSpPr txBox="1"/>
          <p:nvPr>
            <p:ph idx="1" type="body"/>
          </p:nvPr>
        </p:nvSpPr>
        <p:spPr>
          <a:xfrm>
            <a:off x="685800" y="540726"/>
            <a:ext cx="7772400" cy="4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▪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o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•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-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" name="Google Shape;23;p26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 showMasterSp="0">
  <p:cSld name="Custom Layou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7"/>
          <p:cNvSpPr/>
          <p:nvPr/>
        </p:nvSpPr>
        <p:spPr>
          <a:xfrm>
            <a:off x="0" y="4954499"/>
            <a:ext cx="9144000" cy="189000"/>
          </a:xfrm>
          <a:prstGeom prst="rect">
            <a:avLst/>
          </a:prstGeom>
          <a:solidFill>
            <a:srgbClr val="2F7AAD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9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3333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26;p27"/>
          <p:cNvSpPr/>
          <p:nvPr/>
        </p:nvSpPr>
        <p:spPr>
          <a:xfrm>
            <a:off x="0" y="-8122"/>
            <a:ext cx="9144000" cy="342900"/>
          </a:xfrm>
          <a:prstGeom prst="rect">
            <a:avLst/>
          </a:prstGeom>
          <a:solidFill>
            <a:srgbClr val="E80000"/>
          </a:solidFill>
          <a:ln>
            <a:noFill/>
          </a:ln>
          <a:effectLst>
            <a:reflection blurRad="0" dir="0" dist="0" endA="0" endPos="40000" kx="0" rotWithShape="0" algn="bl" stPos="0" sy="-100000" ky="0"/>
          </a:effectLst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3333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n 204" id="27" name="Google Shape;2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8122"/>
            <a:ext cx="157216" cy="3429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7"/>
          <p:cNvSpPr txBox="1"/>
          <p:nvPr/>
        </p:nvSpPr>
        <p:spPr>
          <a:xfrm>
            <a:off x="-1" y="4957559"/>
            <a:ext cx="40995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r>
              <a:rPr b="0" i="0" lang="es-ES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your title here in Slide Master Options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7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7"/>
          <p:cNvSpPr txBox="1"/>
          <p:nvPr>
            <p:ph idx="1" type="body"/>
          </p:nvPr>
        </p:nvSpPr>
        <p:spPr>
          <a:xfrm>
            <a:off x="685800" y="800100"/>
            <a:ext cx="3810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Helvetica Neue"/>
              <a:buChar char="▪"/>
              <a:defRPr b="0" i="0" sz="28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Helvetica Neue"/>
              <a:buChar char="o"/>
              <a:defRPr b="0" i="0" sz="28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64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Helvetica Neue"/>
              <a:buChar char="•"/>
              <a:defRPr b="0" i="0" sz="28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Helvetica Neue"/>
              <a:buChar char="-"/>
              <a:defRPr b="0" i="0" sz="28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06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Helvetica Neue"/>
              <a:buChar char="»"/>
              <a:defRPr b="0" i="0" sz="28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/>
          <p:nvPr/>
        </p:nvSpPr>
        <p:spPr>
          <a:xfrm>
            <a:off x="0" y="4954499"/>
            <a:ext cx="9144000" cy="189000"/>
          </a:xfrm>
          <a:prstGeom prst="rect">
            <a:avLst/>
          </a:prstGeom>
          <a:solidFill>
            <a:srgbClr val="2F7AAD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9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3333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7;p24"/>
          <p:cNvSpPr/>
          <p:nvPr/>
        </p:nvSpPr>
        <p:spPr>
          <a:xfrm>
            <a:off x="0" y="-8122"/>
            <a:ext cx="9144000" cy="342900"/>
          </a:xfrm>
          <a:prstGeom prst="rect">
            <a:avLst/>
          </a:prstGeom>
          <a:solidFill>
            <a:srgbClr val="E8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3333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n 204" id="8" name="Google Shape;8;p24"/>
          <p:cNvPicPr preferRelativeResize="0"/>
          <p:nvPr/>
        </p:nvPicPr>
        <p:blipFill rotWithShape="1">
          <a:blip r:embed="rId1">
            <a:alphaModFix amt="85000"/>
          </a:blip>
          <a:srcRect b="0" l="0" r="0" t="0"/>
          <a:stretch/>
        </p:blipFill>
        <p:spPr>
          <a:xfrm>
            <a:off x="0" y="-8122"/>
            <a:ext cx="157216" cy="3429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4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" type="body"/>
          </p:nvPr>
        </p:nvSpPr>
        <p:spPr>
          <a:xfrm>
            <a:off x="685800" y="540726"/>
            <a:ext cx="7772400" cy="4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▪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o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•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-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" name="Google Shape;11;p24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4"/>
          <p:cNvSpPr txBox="1"/>
          <p:nvPr/>
        </p:nvSpPr>
        <p:spPr>
          <a:xfrm>
            <a:off x="0" y="4863463"/>
            <a:ext cx="467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W3C WoT Meeting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5.jpg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5.jpg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3c.github.io/wot-discovery/context/discovery-core.jsonld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hyperlink" Target="https://data.cogito.iot.linkeddata.es/resources/element/10486" TargetMode="External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3" id="36" name="Google Shape;3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1410" y="3348339"/>
            <a:ext cx="246961" cy="252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"/>
          <p:cNvSpPr txBox="1"/>
          <p:nvPr/>
        </p:nvSpPr>
        <p:spPr>
          <a:xfrm>
            <a:off x="2658546" y="735985"/>
            <a:ext cx="58788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WoT Digital Twin Ontology (WoTDT)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5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Ontology Engineering Group</a:t>
            </a:r>
            <a:r>
              <a:rPr b="0" i="0" lang="es-ES" sz="15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endParaRPr b="0" i="0" sz="1500" u="none" cap="none" strike="noStrike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5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Universidad Politécnica de Madrid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Salvador González</a:t>
            </a:r>
            <a:r>
              <a:rPr b="1" lang="es-ES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b="1" i="0" lang="es-ES" sz="14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Gerpe, </a:t>
            </a:r>
            <a:r>
              <a:rPr b="0" i="0" lang="es-ES" sz="14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Andrea Cimmino,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Raúl García-Castro</a:t>
            </a:r>
            <a:endParaRPr b="1" i="0" sz="2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" name="Google Shape;38;p1"/>
          <p:cNvSpPr txBox="1"/>
          <p:nvPr/>
        </p:nvSpPr>
        <p:spPr>
          <a:xfrm>
            <a:off x="7115632" y="3348339"/>
            <a:ext cx="21099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Helvetica Neue"/>
              <a:buNone/>
            </a:pPr>
            <a:r>
              <a:rPr lang="es-ES" sz="12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05</a:t>
            </a:r>
            <a:r>
              <a:rPr b="0" i="0" lang="es-ES" sz="12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/202</a:t>
            </a:r>
            <a:r>
              <a:rPr lang="es-ES" sz="12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0" i="0" sz="12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9;p1"/>
          <p:cNvSpPr txBox="1"/>
          <p:nvPr/>
        </p:nvSpPr>
        <p:spPr>
          <a:xfrm>
            <a:off x="2800497" y="3293385"/>
            <a:ext cx="28956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Helvetica Neue"/>
              <a:buNone/>
            </a:pPr>
            <a:r>
              <a:rPr b="0" i="0" lang="es-ES" sz="12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salvador.gonzalez.gerpe@upm.es</a:t>
            </a:r>
            <a:endParaRPr b="0" i="0" sz="1150" u="none" cap="none" strike="noStrike">
              <a:solidFill>
                <a:srgbClr val="666666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4" id="40" name="Google Shape;4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3598" y="3348338"/>
            <a:ext cx="252001" cy="252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EG logo" id="41" name="Google Shape;4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6085" y="3934952"/>
            <a:ext cx="2303721" cy="5955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"/>
          <p:cNvSpPr txBox="1"/>
          <p:nvPr/>
        </p:nvSpPr>
        <p:spPr>
          <a:xfrm>
            <a:off x="4042588" y="121925"/>
            <a:ext cx="31107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WoT Meetup</a:t>
            </a:r>
            <a:endParaRPr sz="24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d8c01d6ed_0_69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COGITO WoTDT Ontology</a:t>
            </a:r>
            <a:endParaRPr/>
          </a:p>
        </p:txBody>
      </p:sp>
      <p:sp>
        <p:nvSpPr>
          <p:cNvPr id="216" name="Google Shape;216;g2cd8c01d6ed_0_69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2cd8c01d6ed_0_69"/>
          <p:cNvSpPr txBox="1"/>
          <p:nvPr/>
        </p:nvSpPr>
        <p:spPr>
          <a:xfrm>
            <a:off x="633300" y="596225"/>
            <a:ext cx="7877400" cy="3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u="sng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WoTDT ontology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has been developed in the COGITO project to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describe the 5 dimensions of a DTw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its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features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extending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WoT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u="sng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WoTDT</a:t>
            </a:r>
            <a:r>
              <a:rPr lang="es-ES" u="sng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DTws allows to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Conceptualise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five-dimensional model architecture and its features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Describe 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services of different dimensions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Discover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services across dimensions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security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specification of each dimension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Facilitates data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accessibility 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a specific dimension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Promotes data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interoperability 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all dimensions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 access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all DT functionalities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g2cd8c01d6ed_0_69"/>
          <p:cNvSpPr txBox="1"/>
          <p:nvPr/>
        </p:nvSpPr>
        <p:spPr>
          <a:xfrm>
            <a:off x="1939800" y="4102650"/>
            <a:ext cx="5264400" cy="64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100">
                <a:solidFill>
                  <a:schemeClr val="dk1"/>
                </a:solidFill>
              </a:rPr>
              <a:t>* González-Gerpe, S., Cimmino, A., Bernardos, S., Poveda-Villalón, M., García-Castro, R. (2024). WoTDT: an Extension of the WoT Thing Description Ontology for Digital Twins in the Construction Domain. (publishing process)</a:t>
            </a:r>
            <a:endParaRPr i="1" sz="2400"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W3C Web of Things (@W3C_WoT) | Twitter" id="219" name="Google Shape;219;g2cd8c01d6ed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3385" y="1244250"/>
            <a:ext cx="900225" cy="900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0" name="Google Shape;220;g2cd8c01d6ed_0_69"/>
          <p:cNvSpPr/>
          <p:nvPr/>
        </p:nvSpPr>
        <p:spPr>
          <a:xfrm>
            <a:off x="7471050" y="2234175"/>
            <a:ext cx="1404900" cy="445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Helvetica Neue"/>
                <a:ea typeface="Helvetica Neue"/>
                <a:cs typeface="Helvetica Neue"/>
                <a:sym typeface="Helvetica Neue"/>
              </a:rPr>
              <a:t>WoT Discovery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1" name="Google Shape;221;g2cd8c01d6ed_0_69"/>
          <p:cNvCxnSpPr>
            <a:stCxn id="220" idx="1"/>
          </p:cNvCxnSpPr>
          <p:nvPr/>
        </p:nvCxnSpPr>
        <p:spPr>
          <a:xfrm flipH="1">
            <a:off x="4247850" y="2456925"/>
            <a:ext cx="32232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g2cd8c01d6ed_0_69"/>
          <p:cNvSpPr/>
          <p:nvPr/>
        </p:nvSpPr>
        <p:spPr>
          <a:xfrm>
            <a:off x="7471050" y="2863425"/>
            <a:ext cx="1404900" cy="445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Helvetica Neue"/>
                <a:ea typeface="Helvetica Neue"/>
                <a:cs typeface="Helvetica Neue"/>
                <a:sym typeface="Helvetica Neue"/>
              </a:rPr>
              <a:t>WoT TD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3" name="Google Shape;223;g2cd8c01d6ed_0_69"/>
          <p:cNvCxnSpPr>
            <a:stCxn id="222" idx="1"/>
          </p:cNvCxnSpPr>
          <p:nvPr/>
        </p:nvCxnSpPr>
        <p:spPr>
          <a:xfrm rot="10800000">
            <a:off x="5365350" y="2801775"/>
            <a:ext cx="2105700" cy="284400"/>
          </a:xfrm>
          <a:prstGeom prst="straightConnector1">
            <a:avLst/>
          </a:prstGeom>
          <a:noFill/>
          <a:ln cap="flat" cmpd="sng" w="9525">
            <a:solidFill>
              <a:srgbClr val="E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g2cd8c01d6ed_0_69"/>
          <p:cNvCxnSpPr>
            <a:stCxn id="222" idx="1"/>
          </p:cNvCxnSpPr>
          <p:nvPr/>
        </p:nvCxnSpPr>
        <p:spPr>
          <a:xfrm rot="10800000">
            <a:off x="4593150" y="2144475"/>
            <a:ext cx="2877900" cy="941700"/>
          </a:xfrm>
          <a:prstGeom prst="straightConnector1">
            <a:avLst/>
          </a:prstGeom>
          <a:noFill/>
          <a:ln cap="flat" cmpd="sng" w="9525">
            <a:solidFill>
              <a:srgbClr val="E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d8c01d6ed_0_55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COGITO WoTDT Ontology</a:t>
            </a:r>
            <a:endParaRPr/>
          </a:p>
        </p:txBody>
      </p:sp>
      <p:sp>
        <p:nvSpPr>
          <p:cNvPr id="230" name="Google Shape;230;g2cd8c01d6ed_0_55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2cd8c01d6ed_0_55"/>
          <p:cNvSpPr txBox="1"/>
          <p:nvPr/>
        </p:nvSpPr>
        <p:spPr>
          <a:xfrm>
            <a:off x="633300" y="596225"/>
            <a:ext cx="7877400" cy="3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u="sng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WoTDT ontology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has been developed in the COGITO project to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describe the 5 dimensions of a DTw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its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features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extending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WoT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u="sng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WoTDT</a:t>
            </a:r>
            <a:r>
              <a:rPr lang="es-ES" u="sng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DTws allows to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Conceptualise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five-dimensional model architecture and its features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Describe 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services of different dimensions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Discover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services across dimensions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security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specification of each dimension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Facilitates data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accessibility 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a specific dimension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Promotes data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interoperability 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all dimensions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 access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all DT functionalities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g2cd8c01d6ed_0_55"/>
          <p:cNvSpPr txBox="1"/>
          <p:nvPr/>
        </p:nvSpPr>
        <p:spPr>
          <a:xfrm>
            <a:off x="1939800" y="4102650"/>
            <a:ext cx="5264400" cy="64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100">
                <a:solidFill>
                  <a:schemeClr val="dk1"/>
                </a:solidFill>
              </a:rPr>
              <a:t>* González-Gerpe, S., Cimmino, A., Bernardos, S., Poveda-Villalón, M., García-Castro, R. (2024). WoTDT: an Extension of the WoT Thing Description Ontology for Digital Twins in the Construction Domain. (publishing process)</a:t>
            </a:r>
            <a:endParaRPr i="1" sz="2400"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W3C Web of Things (@W3C_WoT) | Twitter" id="233" name="Google Shape;233;g2cd8c01d6ed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3385" y="1244250"/>
            <a:ext cx="900225" cy="900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g2cd8c01d6ed_0_55"/>
          <p:cNvSpPr/>
          <p:nvPr/>
        </p:nvSpPr>
        <p:spPr>
          <a:xfrm>
            <a:off x="7471050" y="2234175"/>
            <a:ext cx="1404900" cy="445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Helvetica Neue"/>
                <a:ea typeface="Helvetica Neue"/>
                <a:cs typeface="Helvetica Neue"/>
                <a:sym typeface="Helvetica Neue"/>
              </a:rPr>
              <a:t>WoT Discovery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5" name="Google Shape;235;g2cd8c01d6ed_0_55"/>
          <p:cNvCxnSpPr>
            <a:stCxn id="234" idx="1"/>
          </p:cNvCxnSpPr>
          <p:nvPr/>
        </p:nvCxnSpPr>
        <p:spPr>
          <a:xfrm flipH="1">
            <a:off x="4247850" y="2456925"/>
            <a:ext cx="32232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g2cd8c01d6ed_0_55"/>
          <p:cNvSpPr/>
          <p:nvPr/>
        </p:nvSpPr>
        <p:spPr>
          <a:xfrm>
            <a:off x="7471050" y="2863425"/>
            <a:ext cx="1404900" cy="445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Helvetica Neue"/>
                <a:ea typeface="Helvetica Neue"/>
                <a:cs typeface="Helvetica Neue"/>
                <a:sym typeface="Helvetica Neue"/>
              </a:rPr>
              <a:t>WoT TD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7" name="Google Shape;237;g2cd8c01d6ed_0_55"/>
          <p:cNvCxnSpPr>
            <a:stCxn id="236" idx="1"/>
          </p:cNvCxnSpPr>
          <p:nvPr/>
        </p:nvCxnSpPr>
        <p:spPr>
          <a:xfrm rot="10800000">
            <a:off x="5365350" y="2801775"/>
            <a:ext cx="2105700" cy="284400"/>
          </a:xfrm>
          <a:prstGeom prst="straightConnector1">
            <a:avLst/>
          </a:prstGeom>
          <a:noFill/>
          <a:ln cap="flat" cmpd="sng" w="9525">
            <a:solidFill>
              <a:srgbClr val="E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g2cd8c01d6ed_0_55"/>
          <p:cNvCxnSpPr>
            <a:stCxn id="236" idx="1"/>
          </p:cNvCxnSpPr>
          <p:nvPr/>
        </p:nvCxnSpPr>
        <p:spPr>
          <a:xfrm rot="10800000">
            <a:off x="4593150" y="2144475"/>
            <a:ext cx="2877900" cy="941700"/>
          </a:xfrm>
          <a:prstGeom prst="straightConnector1">
            <a:avLst/>
          </a:prstGeom>
          <a:noFill/>
          <a:ln cap="flat" cmpd="sng" w="9525">
            <a:solidFill>
              <a:srgbClr val="E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g2cd8c01d6ed_0_55"/>
          <p:cNvCxnSpPr>
            <a:stCxn id="236" idx="1"/>
          </p:cNvCxnSpPr>
          <p:nvPr/>
        </p:nvCxnSpPr>
        <p:spPr>
          <a:xfrm flipH="1">
            <a:off x="5398050" y="3086175"/>
            <a:ext cx="2073000" cy="44400"/>
          </a:xfrm>
          <a:prstGeom prst="straightConnector1">
            <a:avLst/>
          </a:prstGeom>
          <a:noFill/>
          <a:ln cap="flat" cmpd="sng" w="9525">
            <a:solidFill>
              <a:srgbClr val="E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2ca9a295fa4_0_112"/>
          <p:cNvPicPr preferRelativeResize="0"/>
          <p:nvPr/>
        </p:nvPicPr>
        <p:blipFill rotWithShape="1">
          <a:blip r:embed="rId3">
            <a:alphaModFix/>
          </a:blip>
          <a:srcRect b="66685" l="42416" r="43246" t="23877"/>
          <a:stretch/>
        </p:blipFill>
        <p:spPr>
          <a:xfrm rot="10800000">
            <a:off x="2643502" y="2951382"/>
            <a:ext cx="869700" cy="251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ca9a295fa4_0_112"/>
          <p:cNvPicPr preferRelativeResize="0"/>
          <p:nvPr/>
        </p:nvPicPr>
        <p:blipFill rotWithShape="1">
          <a:blip r:embed="rId3">
            <a:alphaModFix/>
          </a:blip>
          <a:srcRect b="66685" l="42416" r="43246" t="23877"/>
          <a:stretch/>
        </p:blipFill>
        <p:spPr>
          <a:xfrm>
            <a:off x="2643502" y="2064207"/>
            <a:ext cx="869700" cy="251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ca9a295fa4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300" y="1357100"/>
            <a:ext cx="5492666" cy="2351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ca9a295fa4_0_112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WoT Digital Twin Model</a:t>
            </a:r>
            <a:endParaRPr/>
          </a:p>
        </p:txBody>
      </p:sp>
      <p:sp>
        <p:nvSpPr>
          <p:cNvPr id="248" name="Google Shape;248;g2ca9a295fa4_0_112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2ca9a295fa4_0_112"/>
          <p:cNvSpPr/>
          <p:nvPr/>
        </p:nvSpPr>
        <p:spPr>
          <a:xfrm>
            <a:off x="963100" y="768000"/>
            <a:ext cx="9069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Entity *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0" name="Google Shape;250;g2ca9a295fa4_0_112"/>
          <p:cNvSpPr/>
          <p:nvPr/>
        </p:nvSpPr>
        <p:spPr>
          <a:xfrm>
            <a:off x="4843625" y="4089675"/>
            <a:ext cx="9069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2F7A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VirtualEntity *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g2ca9a295fa4_0_112"/>
          <p:cNvSpPr/>
          <p:nvPr/>
        </p:nvSpPr>
        <p:spPr>
          <a:xfrm>
            <a:off x="3512075" y="541700"/>
            <a:ext cx="8145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DT Data *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g2ca9a295fa4_0_112"/>
          <p:cNvSpPr/>
          <p:nvPr/>
        </p:nvSpPr>
        <p:spPr>
          <a:xfrm>
            <a:off x="7724850" y="780025"/>
            <a:ext cx="11511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DT Services *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g2ca9a295fa4_0_112"/>
          <p:cNvSpPr/>
          <p:nvPr/>
        </p:nvSpPr>
        <p:spPr>
          <a:xfrm>
            <a:off x="5506250" y="843125"/>
            <a:ext cx="15105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E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DT Connections *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4" name="Google Shape;254;g2ca9a295fa4_0_112"/>
          <p:cNvCxnSpPr>
            <a:stCxn id="255" idx="0"/>
            <a:endCxn id="249" idx="4"/>
          </p:cNvCxnSpPr>
          <p:nvPr/>
        </p:nvCxnSpPr>
        <p:spPr>
          <a:xfrm rot="10800000">
            <a:off x="1416550" y="1225600"/>
            <a:ext cx="0" cy="2175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g2ca9a295fa4_0_112"/>
          <p:cNvCxnSpPr>
            <a:stCxn id="257" idx="0"/>
            <a:endCxn id="252" idx="4"/>
          </p:cNvCxnSpPr>
          <p:nvPr/>
        </p:nvCxnSpPr>
        <p:spPr>
          <a:xfrm flipH="1" rot="10800000">
            <a:off x="8124864" y="1237507"/>
            <a:ext cx="175500" cy="3774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g2ca9a295fa4_0_112"/>
          <p:cNvCxnSpPr>
            <a:stCxn id="259" idx="2"/>
            <a:endCxn id="250" idx="0"/>
          </p:cNvCxnSpPr>
          <p:nvPr/>
        </p:nvCxnSpPr>
        <p:spPr>
          <a:xfrm flipH="1">
            <a:off x="5297076" y="3521042"/>
            <a:ext cx="864600" cy="568500"/>
          </a:xfrm>
          <a:prstGeom prst="straightConnector1">
            <a:avLst/>
          </a:prstGeom>
          <a:noFill/>
          <a:ln cap="flat" cmpd="sng" w="28575">
            <a:solidFill>
              <a:srgbClr val="2F7AA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g2ca9a295fa4_0_112"/>
          <p:cNvCxnSpPr>
            <a:stCxn id="261" idx="0"/>
            <a:endCxn id="251" idx="4"/>
          </p:cNvCxnSpPr>
          <p:nvPr/>
        </p:nvCxnSpPr>
        <p:spPr>
          <a:xfrm rot="10800000">
            <a:off x="3919464" y="999275"/>
            <a:ext cx="387300" cy="5253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g2ca9a295fa4_0_112"/>
          <p:cNvCxnSpPr>
            <a:stCxn id="263" idx="0"/>
            <a:endCxn id="253" idx="4"/>
          </p:cNvCxnSpPr>
          <p:nvPr/>
        </p:nvCxnSpPr>
        <p:spPr>
          <a:xfrm flipH="1" rot="10800000">
            <a:off x="5297082" y="1300754"/>
            <a:ext cx="964500" cy="207600"/>
          </a:xfrm>
          <a:prstGeom prst="straightConnector1">
            <a:avLst/>
          </a:prstGeom>
          <a:noFill/>
          <a:ln cap="flat" cmpd="sng" w="28575">
            <a:solidFill>
              <a:srgbClr val="E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g2ca9a295fa4_0_112"/>
          <p:cNvCxnSpPr>
            <a:stCxn id="265" idx="0"/>
            <a:endCxn id="253" idx="4"/>
          </p:cNvCxnSpPr>
          <p:nvPr/>
        </p:nvCxnSpPr>
        <p:spPr>
          <a:xfrm rot="10800000">
            <a:off x="6261502" y="1300620"/>
            <a:ext cx="780300" cy="580200"/>
          </a:xfrm>
          <a:prstGeom prst="straightConnector1">
            <a:avLst/>
          </a:prstGeom>
          <a:noFill/>
          <a:ln cap="flat" cmpd="sng" w="28575">
            <a:solidFill>
              <a:srgbClr val="E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g2ca9a295fa4_0_112"/>
          <p:cNvSpPr/>
          <p:nvPr/>
        </p:nvSpPr>
        <p:spPr>
          <a:xfrm>
            <a:off x="211000" y="1443100"/>
            <a:ext cx="2411100" cy="22653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7" name="Google Shape;257;g2ca9a295fa4_0_112"/>
          <p:cNvSpPr/>
          <p:nvPr/>
        </p:nvSpPr>
        <p:spPr>
          <a:xfrm>
            <a:off x="7252464" y="1614907"/>
            <a:ext cx="1744800" cy="2031000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9" name="Google Shape;259;g2ca9a295fa4_0_112"/>
          <p:cNvSpPr/>
          <p:nvPr/>
        </p:nvSpPr>
        <p:spPr>
          <a:xfrm>
            <a:off x="5492376" y="1869242"/>
            <a:ext cx="1338600" cy="1651800"/>
          </a:xfrm>
          <a:prstGeom prst="rect">
            <a:avLst/>
          </a:prstGeom>
          <a:noFill/>
          <a:ln cap="flat" cmpd="sng" w="28575">
            <a:solidFill>
              <a:srgbClr val="2F7A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3" name="Google Shape;263;g2ca9a295fa4_0_112"/>
          <p:cNvSpPr/>
          <p:nvPr/>
        </p:nvSpPr>
        <p:spPr>
          <a:xfrm>
            <a:off x="5158932" y="1508354"/>
            <a:ext cx="276300" cy="2059200"/>
          </a:xfrm>
          <a:prstGeom prst="rect">
            <a:avLst/>
          </a:prstGeom>
          <a:noFill/>
          <a:ln cap="flat" cmpd="sng" w="28575">
            <a:solidFill>
              <a:srgbClr val="E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g2ca9a295fa4_0_112"/>
          <p:cNvSpPr/>
          <p:nvPr/>
        </p:nvSpPr>
        <p:spPr>
          <a:xfrm>
            <a:off x="6903652" y="1880820"/>
            <a:ext cx="276300" cy="1334700"/>
          </a:xfrm>
          <a:prstGeom prst="rect">
            <a:avLst/>
          </a:prstGeom>
          <a:noFill/>
          <a:ln cap="flat" cmpd="sng" w="28575">
            <a:solidFill>
              <a:srgbClr val="E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6" name="Google Shape;266;g2ca9a295fa4_0_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021" y="1519938"/>
            <a:ext cx="869700" cy="81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7" name="Google Shape;267;g2ca9a295fa4_0_112"/>
          <p:cNvSpPr txBox="1"/>
          <p:nvPr/>
        </p:nvSpPr>
        <p:spPr>
          <a:xfrm>
            <a:off x="1461882" y="1704257"/>
            <a:ext cx="100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Austria</a:t>
            </a:r>
            <a:endParaRPr sz="1300"/>
          </a:p>
        </p:txBody>
      </p:sp>
      <p:pic>
        <p:nvPicPr>
          <p:cNvPr id="268" name="Google Shape;268;g2ca9a295fa4_0_1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7873" y="2104652"/>
            <a:ext cx="869700" cy="80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9" name="Google Shape;269;g2ca9a295fa4_0_1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1050" y="2821922"/>
            <a:ext cx="869700" cy="81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0" name="Google Shape;270;g2ca9a295fa4_0_112"/>
          <p:cNvSpPr txBox="1"/>
          <p:nvPr/>
        </p:nvSpPr>
        <p:spPr>
          <a:xfrm>
            <a:off x="1039291" y="3170796"/>
            <a:ext cx="15828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Spain</a:t>
            </a:r>
            <a:endParaRPr sz="1300"/>
          </a:p>
        </p:txBody>
      </p:sp>
      <p:sp>
        <p:nvSpPr>
          <p:cNvPr id="271" name="Google Shape;271;g2ca9a295fa4_0_112"/>
          <p:cNvSpPr txBox="1"/>
          <p:nvPr/>
        </p:nvSpPr>
        <p:spPr>
          <a:xfrm>
            <a:off x="138475" y="2520968"/>
            <a:ext cx="13308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Denmark</a:t>
            </a:r>
            <a:endParaRPr sz="1300"/>
          </a:p>
        </p:txBody>
      </p:sp>
      <p:sp>
        <p:nvSpPr>
          <p:cNvPr id="261" name="Google Shape;261;g2ca9a295fa4_0_112"/>
          <p:cNvSpPr/>
          <p:nvPr/>
        </p:nvSpPr>
        <p:spPr>
          <a:xfrm>
            <a:off x="3512064" y="1524575"/>
            <a:ext cx="1589400" cy="20310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OEG logo" id="272" name="Google Shape;272;g2ca9a295fa4_0_1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44950" y="4023268"/>
            <a:ext cx="2303722" cy="595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3C Web of Things (@W3C_WoT) | Twitter" id="273" name="Google Shape;273;g2ca9a295fa4_0_1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23952" y="632375"/>
            <a:ext cx="381600" cy="38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W3C Web of Things (@W3C_WoT) | Twitter" id="274" name="Google Shape;274;g2ca9a295fa4_0_1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98877" y="676225"/>
            <a:ext cx="381600" cy="38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g2ca9a295fa4_0_147"/>
          <p:cNvPicPr preferRelativeResize="0"/>
          <p:nvPr/>
        </p:nvPicPr>
        <p:blipFill rotWithShape="1">
          <a:blip r:embed="rId3">
            <a:alphaModFix/>
          </a:blip>
          <a:srcRect b="66685" l="42416" r="43246" t="23877"/>
          <a:stretch/>
        </p:blipFill>
        <p:spPr>
          <a:xfrm rot="10800000">
            <a:off x="2643502" y="2951382"/>
            <a:ext cx="869700" cy="251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ca9a295fa4_0_147"/>
          <p:cNvPicPr preferRelativeResize="0"/>
          <p:nvPr/>
        </p:nvPicPr>
        <p:blipFill rotWithShape="1">
          <a:blip r:embed="rId3">
            <a:alphaModFix/>
          </a:blip>
          <a:srcRect b="66685" l="42416" r="43246" t="23877"/>
          <a:stretch/>
        </p:blipFill>
        <p:spPr>
          <a:xfrm>
            <a:off x="2643502" y="2064207"/>
            <a:ext cx="869700" cy="251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ca9a295fa4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300" y="1357100"/>
            <a:ext cx="5492666" cy="23512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ca9a295fa4_0_147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>
                <a:solidFill>
                  <a:schemeClr val="lt1"/>
                </a:solidFill>
              </a:rPr>
              <a:t>WoT Digital Twin 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3" name="Google Shape;283;g2ca9a295fa4_0_147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2ca9a295fa4_0_147"/>
          <p:cNvSpPr/>
          <p:nvPr/>
        </p:nvSpPr>
        <p:spPr>
          <a:xfrm>
            <a:off x="963100" y="768000"/>
            <a:ext cx="9069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Entity *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Google Shape;285;g2ca9a295fa4_0_147"/>
          <p:cNvSpPr/>
          <p:nvPr/>
        </p:nvSpPr>
        <p:spPr>
          <a:xfrm>
            <a:off x="4843625" y="4089675"/>
            <a:ext cx="9069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2F7A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VirtualEntity *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" name="Google Shape;286;g2ca9a295fa4_0_147"/>
          <p:cNvSpPr/>
          <p:nvPr/>
        </p:nvSpPr>
        <p:spPr>
          <a:xfrm>
            <a:off x="3512075" y="541700"/>
            <a:ext cx="8145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DT Data *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Google Shape;287;g2ca9a295fa4_0_147"/>
          <p:cNvSpPr/>
          <p:nvPr/>
        </p:nvSpPr>
        <p:spPr>
          <a:xfrm>
            <a:off x="7724850" y="780025"/>
            <a:ext cx="11511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DT Services *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g2ca9a295fa4_0_147"/>
          <p:cNvSpPr/>
          <p:nvPr/>
        </p:nvSpPr>
        <p:spPr>
          <a:xfrm>
            <a:off x="5506250" y="843125"/>
            <a:ext cx="15105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E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DT Connections *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89" name="Google Shape;289;g2ca9a295fa4_0_147"/>
          <p:cNvCxnSpPr>
            <a:stCxn id="290" idx="0"/>
            <a:endCxn id="284" idx="4"/>
          </p:cNvCxnSpPr>
          <p:nvPr/>
        </p:nvCxnSpPr>
        <p:spPr>
          <a:xfrm rot="10800000">
            <a:off x="1416550" y="1225600"/>
            <a:ext cx="0" cy="2175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g2ca9a295fa4_0_147"/>
          <p:cNvCxnSpPr>
            <a:stCxn id="292" idx="0"/>
            <a:endCxn id="287" idx="4"/>
          </p:cNvCxnSpPr>
          <p:nvPr/>
        </p:nvCxnSpPr>
        <p:spPr>
          <a:xfrm flipH="1" rot="10800000">
            <a:off x="8124864" y="1237507"/>
            <a:ext cx="175500" cy="3774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g2ca9a295fa4_0_147"/>
          <p:cNvCxnSpPr>
            <a:stCxn id="294" idx="2"/>
            <a:endCxn id="285" idx="0"/>
          </p:cNvCxnSpPr>
          <p:nvPr/>
        </p:nvCxnSpPr>
        <p:spPr>
          <a:xfrm flipH="1">
            <a:off x="5297076" y="3521042"/>
            <a:ext cx="864600" cy="568500"/>
          </a:xfrm>
          <a:prstGeom prst="straightConnector1">
            <a:avLst/>
          </a:prstGeom>
          <a:noFill/>
          <a:ln cap="flat" cmpd="sng" w="28575">
            <a:solidFill>
              <a:srgbClr val="2F7AA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g2ca9a295fa4_0_147"/>
          <p:cNvCxnSpPr>
            <a:stCxn id="296" idx="0"/>
            <a:endCxn id="286" idx="4"/>
          </p:cNvCxnSpPr>
          <p:nvPr/>
        </p:nvCxnSpPr>
        <p:spPr>
          <a:xfrm rot="10800000">
            <a:off x="3919464" y="999275"/>
            <a:ext cx="387300" cy="5253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g2ca9a295fa4_0_147"/>
          <p:cNvCxnSpPr>
            <a:stCxn id="298" idx="0"/>
            <a:endCxn id="288" idx="4"/>
          </p:cNvCxnSpPr>
          <p:nvPr/>
        </p:nvCxnSpPr>
        <p:spPr>
          <a:xfrm flipH="1" rot="10800000">
            <a:off x="5297082" y="1300754"/>
            <a:ext cx="964500" cy="207600"/>
          </a:xfrm>
          <a:prstGeom prst="straightConnector1">
            <a:avLst/>
          </a:prstGeom>
          <a:noFill/>
          <a:ln cap="flat" cmpd="sng" w="28575">
            <a:solidFill>
              <a:srgbClr val="E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g2ca9a295fa4_0_147"/>
          <p:cNvCxnSpPr>
            <a:stCxn id="300" idx="0"/>
            <a:endCxn id="288" idx="4"/>
          </p:cNvCxnSpPr>
          <p:nvPr/>
        </p:nvCxnSpPr>
        <p:spPr>
          <a:xfrm rot="10800000">
            <a:off x="6261502" y="1300620"/>
            <a:ext cx="780300" cy="580200"/>
          </a:xfrm>
          <a:prstGeom prst="straightConnector1">
            <a:avLst/>
          </a:prstGeom>
          <a:noFill/>
          <a:ln cap="flat" cmpd="sng" w="28575">
            <a:solidFill>
              <a:srgbClr val="E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g2ca9a295fa4_0_147"/>
          <p:cNvSpPr/>
          <p:nvPr/>
        </p:nvSpPr>
        <p:spPr>
          <a:xfrm>
            <a:off x="211000" y="1443100"/>
            <a:ext cx="2411100" cy="22653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" name="Google Shape;292;g2ca9a295fa4_0_147"/>
          <p:cNvSpPr/>
          <p:nvPr/>
        </p:nvSpPr>
        <p:spPr>
          <a:xfrm>
            <a:off x="7252464" y="1614907"/>
            <a:ext cx="1744800" cy="2031000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" name="Google Shape;294;g2ca9a295fa4_0_147"/>
          <p:cNvSpPr/>
          <p:nvPr/>
        </p:nvSpPr>
        <p:spPr>
          <a:xfrm>
            <a:off x="5492376" y="1869242"/>
            <a:ext cx="1338600" cy="1651800"/>
          </a:xfrm>
          <a:prstGeom prst="rect">
            <a:avLst/>
          </a:prstGeom>
          <a:noFill/>
          <a:ln cap="flat" cmpd="sng" w="28575">
            <a:solidFill>
              <a:srgbClr val="2F7A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Google Shape;298;g2ca9a295fa4_0_147"/>
          <p:cNvSpPr/>
          <p:nvPr/>
        </p:nvSpPr>
        <p:spPr>
          <a:xfrm>
            <a:off x="5158932" y="1508354"/>
            <a:ext cx="276300" cy="2059200"/>
          </a:xfrm>
          <a:prstGeom prst="rect">
            <a:avLst/>
          </a:prstGeom>
          <a:noFill/>
          <a:ln cap="flat" cmpd="sng" w="28575">
            <a:solidFill>
              <a:srgbClr val="E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Google Shape;300;g2ca9a295fa4_0_147"/>
          <p:cNvSpPr/>
          <p:nvPr/>
        </p:nvSpPr>
        <p:spPr>
          <a:xfrm>
            <a:off x="6903652" y="1880820"/>
            <a:ext cx="276300" cy="1334700"/>
          </a:xfrm>
          <a:prstGeom prst="rect">
            <a:avLst/>
          </a:prstGeom>
          <a:noFill/>
          <a:ln cap="flat" cmpd="sng" w="28575">
            <a:solidFill>
              <a:srgbClr val="E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1" name="Google Shape;301;g2ca9a295fa4_0_1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021" y="1519938"/>
            <a:ext cx="869700" cy="81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2" name="Google Shape;302;g2ca9a295fa4_0_147"/>
          <p:cNvSpPr txBox="1"/>
          <p:nvPr/>
        </p:nvSpPr>
        <p:spPr>
          <a:xfrm>
            <a:off x="1461882" y="1704257"/>
            <a:ext cx="100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Austria</a:t>
            </a:r>
            <a:endParaRPr sz="1300"/>
          </a:p>
        </p:txBody>
      </p:sp>
      <p:pic>
        <p:nvPicPr>
          <p:cNvPr id="303" name="Google Shape;303;g2ca9a295fa4_0_1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7873" y="2104652"/>
            <a:ext cx="869700" cy="80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4" name="Google Shape;304;g2ca9a295fa4_0_1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1050" y="2821922"/>
            <a:ext cx="869700" cy="81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5" name="Google Shape;305;g2ca9a295fa4_0_147"/>
          <p:cNvSpPr txBox="1"/>
          <p:nvPr/>
        </p:nvSpPr>
        <p:spPr>
          <a:xfrm>
            <a:off x="1039291" y="3170796"/>
            <a:ext cx="15828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Spain</a:t>
            </a:r>
            <a:endParaRPr sz="1300"/>
          </a:p>
        </p:txBody>
      </p:sp>
      <p:sp>
        <p:nvSpPr>
          <p:cNvPr id="306" name="Google Shape;306;g2ca9a295fa4_0_147"/>
          <p:cNvSpPr txBox="1"/>
          <p:nvPr/>
        </p:nvSpPr>
        <p:spPr>
          <a:xfrm>
            <a:off x="138475" y="2520968"/>
            <a:ext cx="13308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Denmark</a:t>
            </a:r>
            <a:endParaRPr sz="1300"/>
          </a:p>
        </p:txBody>
      </p:sp>
      <p:sp>
        <p:nvSpPr>
          <p:cNvPr id="296" name="Google Shape;296;g2ca9a295fa4_0_147"/>
          <p:cNvSpPr/>
          <p:nvPr/>
        </p:nvSpPr>
        <p:spPr>
          <a:xfrm>
            <a:off x="3512064" y="1524575"/>
            <a:ext cx="1589400" cy="20310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OEG logo" id="307" name="Google Shape;307;g2ca9a295fa4_0_1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44950" y="4023268"/>
            <a:ext cx="2303722" cy="595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3C Web of Things (@W3C_WoT) | Twitter" id="308" name="Google Shape;308;g2ca9a295fa4_0_1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23952" y="632375"/>
            <a:ext cx="381600" cy="38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W3C Web of Things (@W3C_WoT) | Twitter" id="309" name="Google Shape;309;g2ca9a295fa4_0_1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98877" y="676225"/>
            <a:ext cx="381600" cy="38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0" name="Google Shape;310;g2ca9a295fa4_0_147"/>
          <p:cNvSpPr/>
          <p:nvPr/>
        </p:nvSpPr>
        <p:spPr>
          <a:xfrm>
            <a:off x="6642000" y="853375"/>
            <a:ext cx="864600" cy="31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Helvetica Neue"/>
                <a:ea typeface="Helvetica Neue"/>
                <a:cs typeface="Helvetica Neue"/>
                <a:sym typeface="Helvetica Neue"/>
              </a:rPr>
              <a:t>WoTDT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g2ca9a295fa4_0_147"/>
          <p:cNvSpPr/>
          <p:nvPr/>
        </p:nvSpPr>
        <p:spPr>
          <a:xfrm>
            <a:off x="5297075" y="4481325"/>
            <a:ext cx="864600" cy="31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Helvetica Neue"/>
                <a:ea typeface="Helvetica Neue"/>
                <a:cs typeface="Helvetica Neue"/>
                <a:sym typeface="Helvetica Neue"/>
              </a:rPr>
              <a:t>WoTDT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Google Shape;312;g2ca9a295fa4_0_147"/>
          <p:cNvSpPr/>
          <p:nvPr/>
        </p:nvSpPr>
        <p:spPr>
          <a:xfrm>
            <a:off x="1675325" y="841350"/>
            <a:ext cx="864600" cy="31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Helvetica Neue"/>
                <a:ea typeface="Helvetica Neue"/>
                <a:cs typeface="Helvetica Neue"/>
                <a:sym typeface="Helvetica Neue"/>
              </a:rPr>
              <a:t>WoTDT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WoTDT Ontology</a:t>
            </a:r>
            <a:endParaRPr/>
          </a:p>
        </p:txBody>
      </p:sp>
      <p:sp>
        <p:nvSpPr>
          <p:cNvPr id="318" name="Google Shape;318;p5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175" y="297025"/>
            <a:ext cx="7359616" cy="45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"/>
          <p:cNvSpPr/>
          <p:nvPr/>
        </p:nvSpPr>
        <p:spPr>
          <a:xfrm>
            <a:off x="323850" y="1614950"/>
            <a:ext cx="9069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Entity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5"/>
          <p:cNvSpPr/>
          <p:nvPr/>
        </p:nvSpPr>
        <p:spPr>
          <a:xfrm>
            <a:off x="386525" y="4016975"/>
            <a:ext cx="9069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2F7A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VirtualEntity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5"/>
          <p:cNvSpPr/>
          <p:nvPr/>
        </p:nvSpPr>
        <p:spPr>
          <a:xfrm>
            <a:off x="3417550" y="4046325"/>
            <a:ext cx="8145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DT Data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5"/>
          <p:cNvSpPr/>
          <p:nvPr/>
        </p:nvSpPr>
        <p:spPr>
          <a:xfrm>
            <a:off x="5078225" y="4355350"/>
            <a:ext cx="11511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DT Services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5"/>
          <p:cNvSpPr/>
          <p:nvPr/>
        </p:nvSpPr>
        <p:spPr>
          <a:xfrm>
            <a:off x="7459975" y="1580900"/>
            <a:ext cx="15105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E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DT Connections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5" name="Google Shape;325;p5"/>
          <p:cNvCxnSpPr>
            <a:stCxn id="326" idx="0"/>
            <a:endCxn id="320" idx="4"/>
          </p:cNvCxnSpPr>
          <p:nvPr/>
        </p:nvCxnSpPr>
        <p:spPr>
          <a:xfrm rot="10800000">
            <a:off x="777300" y="2072450"/>
            <a:ext cx="833700" cy="2688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5"/>
          <p:cNvCxnSpPr>
            <a:stCxn id="328" idx="2"/>
            <a:endCxn id="323" idx="0"/>
          </p:cNvCxnSpPr>
          <p:nvPr/>
        </p:nvCxnSpPr>
        <p:spPr>
          <a:xfrm>
            <a:off x="5369950" y="4016500"/>
            <a:ext cx="283800" cy="3390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5"/>
          <p:cNvCxnSpPr>
            <a:stCxn id="330" idx="1"/>
            <a:endCxn id="321" idx="0"/>
          </p:cNvCxnSpPr>
          <p:nvPr/>
        </p:nvCxnSpPr>
        <p:spPr>
          <a:xfrm flipH="1">
            <a:off x="840050" y="3373450"/>
            <a:ext cx="854100" cy="643500"/>
          </a:xfrm>
          <a:prstGeom prst="straightConnector1">
            <a:avLst/>
          </a:prstGeom>
          <a:noFill/>
          <a:ln cap="flat" cmpd="sng" w="28575">
            <a:solidFill>
              <a:srgbClr val="2F7AA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5"/>
          <p:cNvCxnSpPr>
            <a:stCxn id="332" idx="2"/>
            <a:endCxn id="322" idx="0"/>
          </p:cNvCxnSpPr>
          <p:nvPr/>
        </p:nvCxnSpPr>
        <p:spPr>
          <a:xfrm flipH="1">
            <a:off x="3824699" y="3504700"/>
            <a:ext cx="155700" cy="5415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5"/>
          <p:cNvCxnSpPr>
            <a:stCxn id="334" idx="0"/>
            <a:endCxn id="324" idx="4"/>
          </p:cNvCxnSpPr>
          <p:nvPr/>
        </p:nvCxnSpPr>
        <p:spPr>
          <a:xfrm flipH="1" rot="10800000">
            <a:off x="7159906" y="2038400"/>
            <a:ext cx="1055400" cy="295500"/>
          </a:xfrm>
          <a:prstGeom prst="straightConnector1">
            <a:avLst/>
          </a:prstGeom>
          <a:noFill/>
          <a:ln cap="flat" cmpd="sng" w="28575">
            <a:solidFill>
              <a:srgbClr val="E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5"/>
          <p:cNvSpPr/>
          <p:nvPr/>
        </p:nvSpPr>
        <p:spPr>
          <a:xfrm>
            <a:off x="1011600" y="2341250"/>
            <a:ext cx="1198800" cy="2478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5"/>
          <p:cNvSpPr/>
          <p:nvPr/>
        </p:nvSpPr>
        <p:spPr>
          <a:xfrm>
            <a:off x="1694150" y="3249550"/>
            <a:ext cx="1614300" cy="247800"/>
          </a:xfrm>
          <a:prstGeom prst="rect">
            <a:avLst/>
          </a:prstGeom>
          <a:noFill/>
          <a:ln cap="flat" cmpd="sng" w="28575">
            <a:solidFill>
              <a:srgbClr val="2F7A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" name="Google Shape;332;p5"/>
          <p:cNvSpPr/>
          <p:nvPr/>
        </p:nvSpPr>
        <p:spPr>
          <a:xfrm>
            <a:off x="3526949" y="3242200"/>
            <a:ext cx="906900" cy="2625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5"/>
          <p:cNvSpPr/>
          <p:nvPr/>
        </p:nvSpPr>
        <p:spPr>
          <a:xfrm>
            <a:off x="4645150" y="3242200"/>
            <a:ext cx="1449600" cy="774300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" name="Google Shape;334;p5"/>
          <p:cNvSpPr/>
          <p:nvPr/>
        </p:nvSpPr>
        <p:spPr>
          <a:xfrm>
            <a:off x="6435106" y="2333900"/>
            <a:ext cx="1449600" cy="262500"/>
          </a:xfrm>
          <a:prstGeom prst="rect">
            <a:avLst/>
          </a:prstGeom>
          <a:noFill/>
          <a:ln cap="flat" cmpd="sng" w="28575">
            <a:solidFill>
              <a:srgbClr val="E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WoTDT Context</a:t>
            </a:r>
            <a:endParaRPr/>
          </a:p>
        </p:txBody>
      </p:sp>
      <p:sp>
        <p:nvSpPr>
          <p:cNvPr id="340" name="Google Shape;340;p6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6"/>
          <p:cNvSpPr txBox="1"/>
          <p:nvPr/>
        </p:nvSpPr>
        <p:spPr>
          <a:xfrm>
            <a:off x="150750" y="678450"/>
            <a:ext cx="88425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</a:rPr>
              <a:t>{</a:t>
            </a:r>
            <a:br>
              <a:rPr lang="es-ES" sz="1500">
                <a:solidFill>
                  <a:schemeClr val="dk1"/>
                </a:solidFill>
              </a:rPr>
            </a:br>
            <a:r>
              <a:rPr lang="es-ES" sz="1500">
                <a:solidFill>
                  <a:schemeClr val="dk1"/>
                </a:solidFill>
              </a:rPr>
              <a:t>  "</a:t>
            </a:r>
            <a:r>
              <a:rPr lang="es-ES" sz="1500">
                <a:solidFill>
                  <a:schemeClr val="accent1"/>
                </a:solidFill>
              </a:rPr>
              <a:t>@context</a:t>
            </a:r>
            <a:r>
              <a:rPr lang="es-ES" sz="1500">
                <a:solidFill>
                  <a:schemeClr val="dk1"/>
                </a:solidFill>
              </a:rPr>
              <a:t>": [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</a:rPr>
              <a:t>    </a:t>
            </a:r>
            <a:r>
              <a:rPr lang="es-ES" sz="1500">
                <a:solidFill>
                  <a:srgbClr val="E80000"/>
                </a:solidFill>
              </a:rPr>
              <a:t># Ontology URIs</a:t>
            </a:r>
            <a:br>
              <a:rPr lang="es-ES" sz="1500">
                <a:solidFill>
                  <a:schemeClr val="dk1"/>
                </a:solidFill>
              </a:rPr>
            </a:br>
            <a:r>
              <a:rPr lang="es-ES" sz="1500">
                <a:solidFill>
                  <a:schemeClr val="dk1"/>
                </a:solidFill>
              </a:rPr>
              <a:t>    "</a:t>
            </a:r>
            <a:r>
              <a:rPr lang="es-ES" sz="1500">
                <a:solidFill>
                  <a:schemeClr val="accent6"/>
                </a:solidFill>
              </a:rPr>
              <a:t>https://www.w3.org/2019/wot/td/v1</a:t>
            </a:r>
            <a:r>
              <a:rPr lang="es-ES" sz="1500">
                <a:solidFill>
                  <a:schemeClr val="dk1"/>
                </a:solidFill>
              </a:rPr>
              <a:t>",</a:t>
            </a:r>
            <a:br>
              <a:rPr lang="es-ES" sz="1500">
                <a:solidFill>
                  <a:schemeClr val="dk1"/>
                </a:solidFill>
              </a:rPr>
            </a:br>
            <a:r>
              <a:rPr lang="es-ES" sz="1500">
                <a:solidFill>
                  <a:schemeClr val="dk1"/>
                </a:solidFill>
              </a:rPr>
              <a:t>    "</a:t>
            </a:r>
            <a:r>
              <a:rPr lang="es-ES" sz="1500">
                <a:solidFill>
                  <a:schemeClr val="accent6"/>
                </a:solidFill>
              </a:rPr>
              <a:t>https://raw.githubusercontent.com/Salva5297/SemanticDT_TD/main/context/dt.td.context.jsonld</a:t>
            </a:r>
            <a:r>
              <a:rPr lang="es-ES" sz="1500">
                <a:solidFill>
                  <a:schemeClr val="dk1"/>
                </a:solidFill>
              </a:rPr>
              <a:t>",</a:t>
            </a:r>
            <a:br>
              <a:rPr lang="es-ES" sz="1500">
                <a:solidFill>
                  <a:schemeClr val="dk1"/>
                </a:solidFill>
              </a:rPr>
            </a:br>
            <a:r>
              <a:rPr lang="es-ES" sz="1500">
                <a:solidFill>
                  <a:schemeClr val="dk1"/>
                </a:solidFill>
              </a:rPr>
              <a:t>    "</a:t>
            </a:r>
            <a:r>
              <a:rPr lang="es-ES" sz="1500">
                <a:solidFill>
                  <a:schemeClr val="accent6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https://w3c.github.io/wot-discovery/context/discovery-core.jsonld</a:t>
            </a:r>
            <a:r>
              <a:rPr lang="es-ES" sz="1500">
                <a:solidFill>
                  <a:schemeClr val="dk1"/>
                </a:solidFill>
              </a:rPr>
              <a:t>",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</a:rPr>
              <a:t>    </a:t>
            </a:r>
            <a:r>
              <a:rPr lang="es-ES" sz="1500">
                <a:solidFill>
                  <a:srgbClr val="E80000"/>
                </a:solidFill>
              </a:rPr>
              <a:t># Namespaces for data</a:t>
            </a:r>
            <a:endParaRPr sz="1500">
              <a:solidFill>
                <a:srgbClr val="E8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</a:rPr>
              <a:t>    </a:t>
            </a:r>
            <a:r>
              <a:rPr lang="es-ES" sz="1500">
                <a:solidFill>
                  <a:schemeClr val="dk1"/>
                </a:solidFill>
              </a:rPr>
              <a:t>{</a:t>
            </a:r>
            <a:br>
              <a:rPr lang="es-ES" sz="1500">
                <a:solidFill>
                  <a:schemeClr val="dk1"/>
                </a:solidFill>
              </a:rPr>
            </a:br>
            <a:r>
              <a:rPr lang="es-ES" sz="1500">
                <a:solidFill>
                  <a:schemeClr val="dk1"/>
                </a:solidFill>
              </a:rPr>
              <a:t>      "</a:t>
            </a:r>
            <a:r>
              <a:rPr lang="es-ES" sz="1500">
                <a:solidFill>
                  <a:schemeClr val="accent1"/>
                </a:solidFill>
              </a:rPr>
              <a:t>element</a:t>
            </a:r>
            <a:r>
              <a:rPr lang="es-ES" sz="1500">
                <a:solidFill>
                  <a:schemeClr val="dk1"/>
                </a:solidFill>
              </a:rPr>
              <a:t>": "</a:t>
            </a:r>
            <a:r>
              <a:rPr lang="es-ES" sz="1500">
                <a:solidFill>
                  <a:schemeClr val="accent6"/>
                </a:solidFill>
              </a:rPr>
              <a:t>https://data.cogito.iot.linkeddata.es/resources/element/</a:t>
            </a:r>
            <a:r>
              <a:rPr lang="es-ES" sz="1500">
                <a:solidFill>
                  <a:schemeClr val="dk1"/>
                </a:solidFill>
              </a:rPr>
              <a:t>",</a:t>
            </a:r>
            <a:br>
              <a:rPr lang="es-ES" sz="1500">
                <a:solidFill>
                  <a:schemeClr val="dk1"/>
                </a:solidFill>
              </a:rPr>
            </a:br>
            <a:r>
              <a:rPr lang="es-ES" sz="1500">
                <a:solidFill>
                  <a:schemeClr val="dk1"/>
                </a:solidFill>
              </a:rPr>
              <a:t>      "</a:t>
            </a:r>
            <a:r>
              <a:rPr lang="es-ES" sz="1500">
                <a:solidFill>
                  <a:schemeClr val="accent1"/>
                </a:solidFill>
              </a:rPr>
              <a:t>sdt</a:t>
            </a:r>
            <a:r>
              <a:rPr lang="es-ES" sz="1500">
                <a:solidFill>
                  <a:schemeClr val="dk1"/>
                </a:solidFill>
              </a:rPr>
              <a:t>": "</a:t>
            </a:r>
            <a:r>
              <a:rPr lang="es-ES" sz="1500">
                <a:solidFill>
                  <a:schemeClr val="accent6"/>
                </a:solidFill>
              </a:rPr>
              <a:t>https://data.cogito.iot.linkeddata.es/resources/sdt/</a:t>
            </a:r>
            <a:r>
              <a:rPr lang="es-ES" sz="1500">
                <a:solidFill>
                  <a:schemeClr val="dk1"/>
                </a:solidFill>
              </a:rPr>
              <a:t>",</a:t>
            </a:r>
            <a:br>
              <a:rPr lang="es-ES" sz="1500">
                <a:solidFill>
                  <a:schemeClr val="dk1"/>
                </a:solidFill>
              </a:rPr>
            </a:br>
            <a:r>
              <a:rPr lang="es-ES" sz="1500">
                <a:solidFill>
                  <a:schemeClr val="dk1"/>
                </a:solidFill>
              </a:rPr>
              <a:t>      "</a:t>
            </a:r>
            <a:r>
              <a:rPr lang="es-ES" sz="1500">
                <a:solidFill>
                  <a:schemeClr val="accent1"/>
                </a:solidFill>
              </a:rPr>
              <a:t>dt_ve</a:t>
            </a:r>
            <a:r>
              <a:rPr lang="es-ES" sz="1500">
                <a:solidFill>
                  <a:schemeClr val="dk1"/>
                </a:solidFill>
              </a:rPr>
              <a:t>": "</a:t>
            </a:r>
            <a:r>
              <a:rPr lang="es-ES" sz="1500">
                <a:solidFill>
                  <a:schemeClr val="accent6"/>
                </a:solidFill>
              </a:rPr>
              <a:t>https://data.cogito.iot.linkeddata.es/resources/ve/</a:t>
            </a:r>
            <a:r>
              <a:rPr lang="es-ES" sz="1500">
                <a:solidFill>
                  <a:schemeClr val="dk1"/>
                </a:solidFill>
              </a:rPr>
              <a:t>",</a:t>
            </a:r>
            <a:br>
              <a:rPr lang="es-ES" sz="1500">
                <a:solidFill>
                  <a:schemeClr val="dk1"/>
                </a:solidFill>
              </a:rPr>
            </a:br>
            <a:r>
              <a:rPr lang="es-ES" sz="1500">
                <a:solidFill>
                  <a:schemeClr val="dk1"/>
                </a:solidFill>
              </a:rPr>
              <a:t>      "</a:t>
            </a:r>
            <a:r>
              <a:rPr lang="es-ES" sz="1500">
                <a:solidFill>
                  <a:schemeClr val="accent1"/>
                </a:solidFill>
              </a:rPr>
              <a:t>dt_dd</a:t>
            </a:r>
            <a:r>
              <a:rPr lang="es-ES" sz="1500">
                <a:solidFill>
                  <a:schemeClr val="dk1"/>
                </a:solidFill>
              </a:rPr>
              <a:t>": "</a:t>
            </a:r>
            <a:r>
              <a:rPr lang="es-ES" sz="1500">
                <a:solidFill>
                  <a:schemeClr val="accent6"/>
                </a:solidFill>
              </a:rPr>
              <a:t>https://data.cogito.iot.linkeddata.es/resources/dd/</a:t>
            </a:r>
            <a:r>
              <a:rPr lang="es-ES" sz="1500">
                <a:solidFill>
                  <a:schemeClr val="dk1"/>
                </a:solidFill>
              </a:rPr>
              <a:t>"</a:t>
            </a:r>
            <a:br>
              <a:rPr lang="es-ES" sz="1500">
                <a:solidFill>
                  <a:schemeClr val="dk1"/>
                </a:solidFill>
              </a:rPr>
            </a:br>
            <a:r>
              <a:rPr lang="es-ES" sz="1500">
                <a:solidFill>
                  <a:schemeClr val="dk1"/>
                </a:solidFill>
              </a:rPr>
              <a:t>    },</a:t>
            </a:r>
            <a:br>
              <a:rPr lang="es-ES" sz="1500">
                <a:solidFill>
                  <a:schemeClr val="dk1"/>
                </a:solidFill>
              </a:rPr>
            </a:br>
            <a:r>
              <a:rPr lang="es-ES" sz="1500">
                <a:solidFill>
                  <a:schemeClr val="dk1"/>
                </a:solidFill>
              </a:rPr>
              <a:t>  ],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</a:rPr>
              <a:t>  …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</a:rPr>
              <a:t>}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2b24928f2ea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200" y="297032"/>
            <a:ext cx="7359601" cy="454943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2b24928f2ea_1_13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WoTDT Entity</a:t>
            </a:r>
            <a:endParaRPr/>
          </a:p>
        </p:txBody>
      </p:sp>
      <p:sp>
        <p:nvSpPr>
          <p:cNvPr id="348" name="Google Shape;348;g2b24928f2ea_1_13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2b24928f2ea_1_13"/>
          <p:cNvSpPr txBox="1"/>
          <p:nvPr/>
        </p:nvSpPr>
        <p:spPr>
          <a:xfrm>
            <a:off x="4742875" y="2656150"/>
            <a:ext cx="3407100" cy="181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{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    "@context": [...],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    </a:t>
            </a:r>
            <a:r>
              <a:rPr lang="es-ES">
                <a:solidFill>
                  <a:schemeClr val="accent3"/>
                </a:solidFill>
              </a:rPr>
              <a:t>"id": "sdt:01U2O",</a:t>
            </a:r>
            <a:endParaRPr>
              <a:solidFill>
                <a:schemeClr val="accent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accent3"/>
                </a:solidFill>
              </a:rPr>
              <a:t>    "@type": "DigitalTwin",</a:t>
            </a:r>
            <a:endParaRPr>
              <a:solidFill>
                <a:schemeClr val="accent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8E7CC3"/>
                </a:solidFill>
              </a:rPr>
              <a:t>    </a:t>
            </a:r>
            <a:r>
              <a:rPr lang="es-ES">
                <a:solidFill>
                  <a:schemeClr val="dk1"/>
                </a:solidFill>
              </a:rPr>
              <a:t>"title": "Element 10486",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    </a:t>
            </a:r>
            <a:r>
              <a:rPr lang="es-ES">
                <a:solidFill>
                  <a:srgbClr val="A8D08C"/>
                </a:solidFill>
              </a:rPr>
              <a:t>"entity": "element:</a:t>
            </a:r>
            <a:r>
              <a:rPr lang="es-ES">
                <a:solidFill>
                  <a:srgbClr val="A8D08C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10486</a:t>
            </a:r>
            <a:r>
              <a:rPr lang="es-ES">
                <a:solidFill>
                  <a:srgbClr val="A8D08C"/>
                </a:solidFill>
              </a:rPr>
              <a:t>",</a:t>
            </a:r>
            <a:endParaRPr>
              <a:solidFill>
                <a:srgbClr val="A8D08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…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   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2b24928f2ea_1_13"/>
          <p:cNvSpPr/>
          <p:nvPr/>
        </p:nvSpPr>
        <p:spPr>
          <a:xfrm>
            <a:off x="307350" y="1542775"/>
            <a:ext cx="9069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Entity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51" name="Google Shape;351;g2b24928f2ea_1_13"/>
          <p:cNvCxnSpPr>
            <a:stCxn id="352" idx="0"/>
            <a:endCxn id="350" idx="4"/>
          </p:cNvCxnSpPr>
          <p:nvPr/>
        </p:nvCxnSpPr>
        <p:spPr>
          <a:xfrm rot="10800000">
            <a:off x="760700" y="2000275"/>
            <a:ext cx="811800" cy="3555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g2b24928f2ea_1_13"/>
          <p:cNvSpPr/>
          <p:nvPr/>
        </p:nvSpPr>
        <p:spPr>
          <a:xfrm>
            <a:off x="984200" y="2355775"/>
            <a:ext cx="1176600" cy="2478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3" name="Google Shape;353;g2b24928f2ea_1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5225" y="1409700"/>
            <a:ext cx="2010726" cy="16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ca9a295fa4_0_254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Digital Entity</a:t>
            </a:r>
            <a:endParaRPr/>
          </a:p>
        </p:txBody>
      </p:sp>
      <p:sp>
        <p:nvSpPr>
          <p:cNvPr id="359" name="Google Shape;359;g2ca9a295fa4_0_254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g2ca9a295fa4_0_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188" y="297025"/>
            <a:ext cx="7359616" cy="45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ca9a295fa4_0_254"/>
          <p:cNvSpPr/>
          <p:nvPr/>
        </p:nvSpPr>
        <p:spPr>
          <a:xfrm>
            <a:off x="467800" y="3670338"/>
            <a:ext cx="9069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2F7A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VirtualEntity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2" name="Google Shape;362;g2ca9a295fa4_0_254"/>
          <p:cNvCxnSpPr>
            <a:stCxn id="363" idx="1"/>
            <a:endCxn id="361" idx="0"/>
          </p:cNvCxnSpPr>
          <p:nvPr/>
        </p:nvCxnSpPr>
        <p:spPr>
          <a:xfrm flipH="1">
            <a:off x="921325" y="3370475"/>
            <a:ext cx="737400" cy="300000"/>
          </a:xfrm>
          <a:prstGeom prst="straightConnector1">
            <a:avLst/>
          </a:prstGeom>
          <a:noFill/>
          <a:ln cap="flat" cmpd="sng" w="28575">
            <a:solidFill>
              <a:srgbClr val="2F7AA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g2ca9a295fa4_0_254"/>
          <p:cNvSpPr/>
          <p:nvPr/>
        </p:nvSpPr>
        <p:spPr>
          <a:xfrm>
            <a:off x="1658725" y="3246575"/>
            <a:ext cx="1614300" cy="247800"/>
          </a:xfrm>
          <a:prstGeom prst="rect">
            <a:avLst/>
          </a:prstGeom>
          <a:noFill/>
          <a:ln cap="flat" cmpd="sng" w="28575">
            <a:solidFill>
              <a:srgbClr val="2F7A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a203e5c16_0_69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Virtual Entity Models</a:t>
            </a:r>
            <a:endParaRPr/>
          </a:p>
        </p:txBody>
      </p:sp>
      <p:sp>
        <p:nvSpPr>
          <p:cNvPr id="369" name="Google Shape;369;g2ca203e5c16_0_69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g2ca203e5c16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9675"/>
            <a:ext cx="8839204" cy="2624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ca203e5c16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550" y="3883825"/>
            <a:ext cx="1374275" cy="7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ca203e5c16_0_69"/>
          <p:cNvSpPr/>
          <p:nvPr/>
        </p:nvSpPr>
        <p:spPr>
          <a:xfrm>
            <a:off x="4700325" y="3421400"/>
            <a:ext cx="1226700" cy="327600"/>
          </a:xfrm>
          <a:prstGeom prst="rect">
            <a:avLst/>
          </a:prstGeom>
          <a:noFill/>
          <a:ln cap="flat" cmpd="sng" w="19050">
            <a:solidFill>
              <a:srgbClr val="E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"/>
          <p:cNvSpPr txBox="1"/>
          <p:nvPr>
            <p:ph type="title"/>
          </p:nvPr>
        </p:nvSpPr>
        <p:spPr>
          <a:xfrm>
            <a:off x="629825" y="60650"/>
            <a:ext cx="8438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s-ES">
                <a:solidFill>
                  <a:schemeClr val="lt1"/>
                </a:solidFill>
              </a:rPr>
              <a:t>DTw Thing Description Extension Digital Entity - Models</a:t>
            </a:r>
            <a:endParaRPr/>
          </a:p>
        </p:txBody>
      </p:sp>
      <p:sp>
        <p:nvSpPr>
          <p:cNvPr id="378" name="Google Shape;378;p8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8"/>
          <p:cNvSpPr txBox="1"/>
          <p:nvPr/>
        </p:nvSpPr>
        <p:spPr>
          <a:xfrm>
            <a:off x="68775" y="370650"/>
            <a:ext cx="89103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"</a:t>
            </a:r>
            <a:r>
              <a:rPr lang="es-ES" sz="1000">
                <a:solidFill>
                  <a:schemeClr val="accent1"/>
                </a:solidFill>
              </a:rPr>
              <a:t>digital_entity</a:t>
            </a:r>
            <a:r>
              <a:rPr lang="es-ES" sz="1000">
                <a:solidFill>
                  <a:schemeClr val="dk1"/>
                </a:solidFill>
              </a:rPr>
              <a:t>": [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{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"</a:t>
            </a:r>
            <a:r>
              <a:rPr lang="es-ES" sz="1000">
                <a:solidFill>
                  <a:schemeClr val="accent1"/>
                </a:solidFill>
              </a:rPr>
              <a:t>id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dt_ve:7d6e5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"</a:t>
            </a:r>
            <a:r>
              <a:rPr lang="es-ES" sz="1000">
                <a:solidFill>
                  <a:schemeClr val="accent1"/>
                </a:solidFill>
              </a:rPr>
              <a:t>type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Digital Entity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"</a:t>
            </a:r>
            <a:r>
              <a:rPr lang="es-ES" sz="1000">
                <a:solidFill>
                  <a:schemeClr val="accent1"/>
                </a:solidFill>
              </a:rPr>
              <a:t>title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Digital Entity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"</a:t>
            </a:r>
            <a:r>
              <a:rPr lang="es-ES" sz="1000">
                <a:solidFill>
                  <a:schemeClr val="accent1"/>
                </a:solidFill>
              </a:rPr>
              <a:t>description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Digital Entity of DTw 01U2O from project </a:t>
            </a:r>
            <a:r>
              <a:rPr lang="es-ES" sz="1000">
                <a:solidFill>
                  <a:schemeClr val="accent6"/>
                </a:solidFill>
              </a:rPr>
              <a:t>308736f9-f533-4b4b-9a49-14b5363690db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"</a:t>
            </a:r>
            <a:r>
              <a:rPr lang="es-ES" sz="1000">
                <a:solidFill>
                  <a:schemeClr val="accent1"/>
                </a:solidFill>
              </a:rPr>
              <a:t>models</a:t>
            </a:r>
            <a:r>
              <a:rPr lang="es-ES" sz="1000">
                <a:solidFill>
                  <a:schemeClr val="dk1"/>
                </a:solidFill>
              </a:rPr>
              <a:t>": [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{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"</a:t>
            </a:r>
            <a:r>
              <a:rPr lang="es-ES" sz="1000">
                <a:solidFill>
                  <a:schemeClr val="accent1"/>
                </a:solidFill>
              </a:rPr>
              <a:t>type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Ontology_Model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"</a:t>
            </a:r>
            <a:r>
              <a:rPr lang="es-ES" sz="1000">
                <a:solidFill>
                  <a:schemeClr val="accent1"/>
                </a:solidFill>
              </a:rPr>
              <a:t>title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Building Element Ontology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"</a:t>
            </a:r>
            <a:r>
              <a:rPr lang="es-ES" sz="1000">
                <a:solidFill>
                  <a:schemeClr val="accent1"/>
                </a:solidFill>
              </a:rPr>
              <a:t>description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The Building Element Ontology provides an ontology based on the IfcBuildingElement subtree in the IFC specification, containing a taxonomy of classes that allow to define common building elements.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"</a:t>
            </a:r>
            <a:r>
              <a:rPr lang="es-ES" sz="1000">
                <a:solidFill>
                  <a:schemeClr val="accent1"/>
                </a:solidFill>
              </a:rPr>
              <a:t>formats</a:t>
            </a:r>
            <a:r>
              <a:rPr lang="es-ES" sz="1000">
                <a:solidFill>
                  <a:schemeClr val="dk1"/>
                </a:solidFill>
              </a:rPr>
              <a:t>": [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{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        </a:t>
            </a:r>
            <a:r>
              <a:rPr lang="es-ES" sz="1000">
                <a:solidFill>
                  <a:schemeClr val="dk1"/>
                </a:solidFill>
              </a:rPr>
              <a:t>"</a:t>
            </a:r>
            <a:r>
              <a:rPr lang="es-ES" sz="1000">
                <a:solidFill>
                  <a:schemeClr val="accent1"/>
                </a:solidFill>
              </a:rPr>
              <a:t>id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format:fea24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  "</a:t>
            </a:r>
            <a:r>
              <a:rPr lang="es-ES" sz="1000">
                <a:solidFill>
                  <a:schemeClr val="accent1"/>
                </a:solidFill>
              </a:rPr>
              <a:t>type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Format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  "</a:t>
            </a:r>
            <a:r>
              <a:rPr lang="es-ES" sz="1000">
                <a:solidFill>
                  <a:schemeClr val="accent1"/>
                </a:solidFill>
              </a:rPr>
              <a:t>title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JSON-LD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  "</a:t>
            </a:r>
            <a:r>
              <a:rPr lang="es-ES" sz="1000">
                <a:solidFill>
                  <a:schemeClr val="accent1"/>
                </a:solidFill>
              </a:rPr>
              <a:t>description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JSON-LD format.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  "</a:t>
            </a:r>
            <a:r>
              <a:rPr lang="es-ES" sz="1000">
                <a:solidFill>
                  <a:schemeClr val="accent1"/>
                </a:solidFill>
              </a:rPr>
              <a:t>href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https://pi.pauwel.be/voc/buildingelement/ontology.json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  "</a:t>
            </a:r>
            <a:r>
              <a:rPr lang="es-ES" sz="1000">
                <a:solidFill>
                  <a:schemeClr val="accent1"/>
                </a:solidFill>
              </a:rPr>
              <a:t>extension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json</a:t>
            </a:r>
            <a:r>
              <a:rPr lang="es-ES" sz="1000">
                <a:solidFill>
                  <a:schemeClr val="dk1"/>
                </a:solidFill>
              </a:rPr>
              <a:t>"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},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{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        </a:t>
            </a:r>
            <a:r>
              <a:rPr lang="es-ES" sz="1000">
                <a:solidFill>
                  <a:schemeClr val="dk1"/>
                </a:solidFill>
              </a:rPr>
              <a:t>"</a:t>
            </a:r>
            <a:r>
              <a:rPr lang="es-ES" sz="1000">
                <a:solidFill>
                  <a:schemeClr val="accent1"/>
                </a:solidFill>
              </a:rPr>
              <a:t>id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format:ca7ea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  "</a:t>
            </a:r>
            <a:r>
              <a:rPr lang="es-ES" sz="1000">
                <a:solidFill>
                  <a:schemeClr val="accent1"/>
                </a:solidFill>
              </a:rPr>
              <a:t>type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Format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  "</a:t>
            </a:r>
            <a:r>
              <a:rPr lang="es-ES" sz="1000">
                <a:solidFill>
                  <a:schemeClr val="accent1"/>
                </a:solidFill>
              </a:rPr>
              <a:t>title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RDF/XML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  "</a:t>
            </a:r>
            <a:r>
              <a:rPr lang="es-ES" sz="1000">
                <a:solidFill>
                  <a:schemeClr val="accent1"/>
                </a:solidFill>
              </a:rPr>
              <a:t>description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RDF/XML Format.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  "</a:t>
            </a:r>
            <a:r>
              <a:rPr lang="es-ES" sz="1000">
                <a:solidFill>
                  <a:schemeClr val="accent1"/>
                </a:solidFill>
              </a:rPr>
              <a:t>href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https://pi.pauwel.be/voc/buildingelement/ontology.xml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  "</a:t>
            </a:r>
            <a:r>
              <a:rPr lang="es-ES" sz="1000">
                <a:solidFill>
                  <a:schemeClr val="accent1"/>
                </a:solidFill>
              </a:rPr>
              <a:t>extension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xml</a:t>
            </a:r>
            <a:r>
              <a:rPr lang="es-ES" sz="1000">
                <a:solidFill>
                  <a:schemeClr val="dk1"/>
                </a:solidFill>
              </a:rPr>
              <a:t>"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},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…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80" name="Google Shape;380;p8"/>
          <p:cNvSpPr/>
          <p:nvPr/>
        </p:nvSpPr>
        <p:spPr>
          <a:xfrm>
            <a:off x="6063750" y="427250"/>
            <a:ext cx="156000" cy="92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1" name="Google Shape;381;p8"/>
          <p:cNvSpPr/>
          <p:nvPr/>
        </p:nvSpPr>
        <p:spPr>
          <a:xfrm>
            <a:off x="6063750" y="1429675"/>
            <a:ext cx="156000" cy="3418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8"/>
          <p:cNvSpPr/>
          <p:nvPr/>
        </p:nvSpPr>
        <p:spPr>
          <a:xfrm>
            <a:off x="4893275" y="2275950"/>
            <a:ext cx="156000" cy="2571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3" name="Google Shape;383;p8"/>
          <p:cNvSpPr/>
          <p:nvPr/>
        </p:nvSpPr>
        <p:spPr>
          <a:xfrm>
            <a:off x="6318450" y="739550"/>
            <a:ext cx="2021100" cy="303900"/>
          </a:xfrm>
          <a:prstGeom prst="rect">
            <a:avLst/>
          </a:prstGeom>
          <a:solidFill>
            <a:srgbClr val="9CC2E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Digital Entity Metadata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" name="Google Shape;384;p8"/>
          <p:cNvSpPr/>
          <p:nvPr/>
        </p:nvSpPr>
        <p:spPr>
          <a:xfrm>
            <a:off x="6318450" y="2986825"/>
            <a:ext cx="805200" cy="303900"/>
          </a:xfrm>
          <a:prstGeom prst="rect">
            <a:avLst/>
          </a:prstGeom>
          <a:solidFill>
            <a:srgbClr val="2F7AA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Models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8"/>
          <p:cNvSpPr/>
          <p:nvPr/>
        </p:nvSpPr>
        <p:spPr>
          <a:xfrm>
            <a:off x="5153926" y="3409950"/>
            <a:ext cx="876900" cy="30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Helvetica Neue"/>
                <a:ea typeface="Helvetica Neue"/>
                <a:cs typeface="Helvetica Neue"/>
                <a:sym typeface="Helvetica Neue"/>
              </a:rPr>
              <a:t>Formats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6" name="Google Shape;38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1523" y="3365150"/>
            <a:ext cx="2504417" cy="14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What are Digital Twins?</a:t>
            </a:r>
            <a:endParaRPr/>
          </a:p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337" y="744405"/>
            <a:ext cx="8315328" cy="36546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"/>
          <p:cNvSpPr/>
          <p:nvPr/>
        </p:nvSpPr>
        <p:spPr>
          <a:xfrm>
            <a:off x="2669241" y="1530664"/>
            <a:ext cx="779930" cy="2711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2669241" y="3355042"/>
            <a:ext cx="779930" cy="2711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2073175" y="774363"/>
            <a:ext cx="1592400" cy="271200"/>
          </a:xfrm>
          <a:prstGeom prst="rect">
            <a:avLst/>
          </a:prstGeom>
          <a:solidFill>
            <a:srgbClr val="A8D0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Helvetica Neue"/>
                <a:ea typeface="Helvetica Neue"/>
                <a:cs typeface="Helvetica Neue"/>
                <a:sym typeface="Helvetica Neue"/>
              </a:rPr>
              <a:t>Real-World Entity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5422500" y="774363"/>
            <a:ext cx="1592400" cy="271200"/>
          </a:xfrm>
          <a:prstGeom prst="rect">
            <a:avLst/>
          </a:prstGeom>
          <a:solidFill>
            <a:srgbClr val="9CC2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Helvetica Neue"/>
                <a:ea typeface="Helvetica Neue"/>
                <a:cs typeface="Helvetica Neue"/>
                <a:sym typeface="Helvetica Neue"/>
              </a:rPr>
              <a:t>Digital </a:t>
            </a:r>
            <a:r>
              <a:rPr lang="es-ES">
                <a:latin typeface="Helvetica Neue"/>
                <a:ea typeface="Helvetica Neue"/>
                <a:cs typeface="Helvetica Neue"/>
                <a:sym typeface="Helvetica Neue"/>
              </a:rPr>
              <a:t>Entity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" name="Google Shape;54;p2"/>
          <p:cNvPicPr preferRelativeResize="0"/>
          <p:nvPr/>
        </p:nvPicPr>
        <p:blipFill rotWithShape="1">
          <a:blip r:embed="rId4">
            <a:alphaModFix/>
          </a:blip>
          <a:srcRect b="28950" l="13834" r="53705" t="31862"/>
          <a:stretch/>
        </p:blipFill>
        <p:spPr>
          <a:xfrm>
            <a:off x="1621552" y="1948037"/>
            <a:ext cx="2699227" cy="143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"/>
          <p:cNvPicPr preferRelativeResize="0"/>
          <p:nvPr/>
        </p:nvPicPr>
        <p:blipFill rotWithShape="1">
          <a:blip r:embed="rId3">
            <a:alphaModFix/>
          </a:blip>
          <a:srcRect b="28525" l="51882" r="17730" t="32291"/>
          <a:stretch/>
        </p:blipFill>
        <p:spPr>
          <a:xfrm>
            <a:off x="4693623" y="1948024"/>
            <a:ext cx="2526773" cy="1432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EG logo" id="56" name="Google Shape;56;p2"/>
          <p:cNvPicPr preferRelativeResize="0"/>
          <p:nvPr/>
        </p:nvPicPr>
        <p:blipFill rotWithShape="1">
          <a:blip r:embed="rId5">
            <a:alphaModFix amt="40000"/>
          </a:blip>
          <a:srcRect b="0" l="0" r="0" t="0"/>
          <a:stretch/>
        </p:blipFill>
        <p:spPr>
          <a:xfrm>
            <a:off x="6144950" y="4023268"/>
            <a:ext cx="2303722" cy="595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ca9a295fa4_0_269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Digital Entity</a:t>
            </a:r>
            <a:endParaRPr/>
          </a:p>
        </p:txBody>
      </p:sp>
      <p:sp>
        <p:nvSpPr>
          <p:cNvPr id="392" name="Google Shape;392;g2ca9a295fa4_0_269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g2ca9a295fa4_0_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188" y="297025"/>
            <a:ext cx="7359616" cy="45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2ca9a295fa4_0_269"/>
          <p:cNvSpPr/>
          <p:nvPr/>
        </p:nvSpPr>
        <p:spPr>
          <a:xfrm>
            <a:off x="3472975" y="3951151"/>
            <a:ext cx="943200" cy="382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DT Data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95" name="Google Shape;395;g2ca9a295fa4_0_269"/>
          <p:cNvCxnSpPr>
            <a:stCxn id="396" idx="2"/>
            <a:endCxn id="394" idx="0"/>
          </p:cNvCxnSpPr>
          <p:nvPr/>
        </p:nvCxnSpPr>
        <p:spPr>
          <a:xfrm>
            <a:off x="3944575" y="3509075"/>
            <a:ext cx="0" cy="4422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g2ca9a295fa4_0_269"/>
          <p:cNvSpPr/>
          <p:nvPr/>
        </p:nvSpPr>
        <p:spPr>
          <a:xfrm>
            <a:off x="3472975" y="3246575"/>
            <a:ext cx="943200" cy="2625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"/>
          <p:cNvSpPr txBox="1"/>
          <p:nvPr>
            <p:ph type="title"/>
          </p:nvPr>
        </p:nvSpPr>
        <p:spPr>
          <a:xfrm>
            <a:off x="847250" y="60650"/>
            <a:ext cx="8220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s-ES">
                <a:solidFill>
                  <a:schemeClr val="lt1"/>
                </a:solidFill>
              </a:rPr>
              <a:t>DTw Thing Description Extension Digital Entity - Data</a:t>
            </a:r>
            <a:endParaRPr/>
          </a:p>
        </p:txBody>
      </p:sp>
      <p:sp>
        <p:nvSpPr>
          <p:cNvPr id="402" name="Google Shape;402;p9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9"/>
          <p:cNvSpPr txBox="1"/>
          <p:nvPr/>
        </p:nvSpPr>
        <p:spPr>
          <a:xfrm>
            <a:off x="193211" y="493802"/>
            <a:ext cx="88746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"</a:t>
            </a:r>
            <a:r>
              <a:rPr lang="es-ES" sz="1200">
                <a:solidFill>
                  <a:schemeClr val="accent1"/>
                </a:solidFill>
              </a:rPr>
              <a:t>data</a:t>
            </a:r>
            <a:r>
              <a:rPr lang="es-ES" sz="1200">
                <a:solidFill>
                  <a:schemeClr val="dk1"/>
                </a:solidFill>
              </a:rPr>
              <a:t>": [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        {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          </a:t>
            </a:r>
            <a:r>
              <a:rPr lang="es-ES" sz="1200">
                <a:solidFill>
                  <a:schemeClr val="dk1"/>
                </a:solidFill>
              </a:rPr>
              <a:t>"</a:t>
            </a:r>
            <a:r>
              <a:rPr lang="es-ES" sz="1200">
                <a:solidFill>
                  <a:schemeClr val="accent1"/>
                </a:solidFill>
              </a:rPr>
              <a:t>id</a:t>
            </a:r>
            <a:r>
              <a:rPr lang="es-ES" sz="1200">
                <a:solidFill>
                  <a:schemeClr val="dk1"/>
                </a:solidFill>
              </a:rPr>
              <a:t>": "</a:t>
            </a:r>
            <a:r>
              <a:rPr lang="es-ES" sz="1200">
                <a:solidFill>
                  <a:schemeClr val="accent6"/>
                </a:solidFill>
              </a:rPr>
              <a:t>dt_dd:f538c</a:t>
            </a:r>
            <a:r>
              <a:rPr lang="es-ES" sz="1200">
                <a:solidFill>
                  <a:schemeClr val="dk1"/>
                </a:solidFill>
              </a:rPr>
              <a:t>",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          "</a:t>
            </a:r>
            <a:r>
              <a:rPr lang="es-ES" sz="1200">
                <a:solidFill>
                  <a:schemeClr val="accent1"/>
                </a:solidFill>
              </a:rPr>
              <a:t>type</a:t>
            </a:r>
            <a:r>
              <a:rPr lang="es-ES" sz="1200">
                <a:solidFill>
                  <a:schemeClr val="dk1"/>
                </a:solidFill>
              </a:rPr>
              <a:t>": "</a:t>
            </a:r>
            <a:r>
              <a:rPr lang="es-ES" sz="1200">
                <a:solidFill>
                  <a:schemeClr val="accent6"/>
                </a:solidFill>
              </a:rPr>
              <a:t>dcat:Dataset</a:t>
            </a:r>
            <a:r>
              <a:rPr lang="es-ES" sz="1200">
                <a:solidFill>
                  <a:schemeClr val="dk1"/>
                </a:solidFill>
              </a:rPr>
              <a:t>",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          "</a:t>
            </a:r>
            <a:r>
              <a:rPr lang="es-ES" sz="1200">
                <a:solidFill>
                  <a:schemeClr val="accent1"/>
                </a:solidFill>
              </a:rPr>
              <a:t>title</a:t>
            </a:r>
            <a:r>
              <a:rPr lang="es-ES" sz="1200">
                <a:solidFill>
                  <a:schemeClr val="dk1"/>
                </a:solidFill>
              </a:rPr>
              <a:t>": "</a:t>
            </a:r>
            <a:r>
              <a:rPr lang="es-ES" sz="1200">
                <a:solidFill>
                  <a:schemeClr val="accent6"/>
                </a:solidFill>
              </a:rPr>
              <a:t>Knowledge Graph</a:t>
            </a:r>
            <a:r>
              <a:rPr lang="es-ES" sz="1200">
                <a:solidFill>
                  <a:schemeClr val="dk1"/>
                </a:solidFill>
              </a:rPr>
              <a:t>",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          "</a:t>
            </a:r>
            <a:r>
              <a:rPr lang="es-ES" sz="1200">
                <a:solidFill>
                  <a:schemeClr val="accent1"/>
                </a:solidFill>
              </a:rPr>
              <a:t>description</a:t>
            </a:r>
            <a:r>
              <a:rPr lang="es-ES" sz="1200">
                <a:solidFill>
                  <a:schemeClr val="dk1"/>
                </a:solidFill>
              </a:rPr>
              <a:t>": "</a:t>
            </a:r>
            <a:r>
              <a:rPr lang="es-ES" sz="1200">
                <a:solidFill>
                  <a:schemeClr val="accent6"/>
                </a:solidFill>
              </a:rPr>
              <a:t>Knowledge Graph of SDT 01U2O from project 308736f9-f533-4b4b-9a49-14b5363690db.</a:t>
            </a:r>
            <a:r>
              <a:rPr lang="es-ES" sz="1200">
                <a:solidFill>
                  <a:schemeClr val="dk1"/>
                </a:solidFill>
              </a:rPr>
              <a:t>",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          "</a:t>
            </a:r>
            <a:r>
              <a:rPr lang="es-ES" sz="1200">
                <a:solidFill>
                  <a:schemeClr val="accent1"/>
                </a:solidFill>
              </a:rPr>
              <a:t>distribution:abae0</a:t>
            </a:r>
            <a:r>
              <a:rPr lang="es-ES" sz="1200">
                <a:solidFill>
                  <a:schemeClr val="dk1"/>
                </a:solidFill>
              </a:rPr>
              <a:t>": 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1200">
                <a:solidFill>
                  <a:schemeClr val="dk1"/>
                </a:solidFill>
              </a:rPr>
              <a:t>              "</a:t>
            </a:r>
            <a:r>
              <a:rPr lang="es-ES" sz="1200">
                <a:solidFill>
                  <a:schemeClr val="accent1"/>
                </a:solidFill>
              </a:rPr>
              <a:t>type</a:t>
            </a:r>
            <a:r>
              <a:rPr lang="es-ES" sz="1200">
                <a:solidFill>
                  <a:schemeClr val="dk1"/>
                </a:solidFill>
              </a:rPr>
              <a:t>": "</a:t>
            </a:r>
            <a:r>
              <a:rPr lang="es-ES" sz="1200">
                <a:solidFill>
                  <a:schemeClr val="accent6"/>
                </a:solidFill>
              </a:rPr>
              <a:t>dcat:Distribution</a:t>
            </a:r>
            <a:r>
              <a:rPr lang="es-ES" sz="1200">
                <a:solidFill>
                  <a:schemeClr val="dk1"/>
                </a:solidFill>
              </a:rPr>
              <a:t>",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              "</a:t>
            </a:r>
            <a:r>
              <a:rPr lang="es-ES" sz="1200">
                <a:solidFill>
                  <a:schemeClr val="accent1"/>
                </a:solidFill>
              </a:rPr>
              <a:t>dcat:accessURL</a:t>
            </a:r>
            <a:r>
              <a:rPr lang="es-ES" sz="1200">
                <a:solidFill>
                  <a:schemeClr val="dk1"/>
                </a:solidFill>
              </a:rPr>
              <a:t>": "</a:t>
            </a:r>
            <a:r>
              <a:rPr lang="es-ES" sz="1200">
                <a:solidFill>
                  <a:schemeClr val="accent6"/>
                </a:solidFill>
              </a:rPr>
              <a:t>https://triplestore.cogito.iot.linkeddata.es/resource?uri=https:%2F%2Fdata.cogito.iot.linkeddata.es%2F308736f9-f533-4b4b-9a49-14b5363690db&amp;role=context</a:t>
            </a:r>
            <a:r>
              <a:rPr lang="es-ES" sz="1200">
                <a:solidFill>
                  <a:schemeClr val="dk1"/>
                </a:solidFill>
              </a:rPr>
              <a:t>",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              "</a:t>
            </a:r>
            <a:r>
              <a:rPr lang="es-ES" sz="1200">
                <a:solidFill>
                  <a:schemeClr val="accent1"/>
                </a:solidFill>
              </a:rPr>
              <a:t>dcat:mediaType</a:t>
            </a:r>
            <a:r>
              <a:rPr lang="es-ES" sz="1200">
                <a:solidFill>
                  <a:schemeClr val="dk1"/>
                </a:solidFill>
              </a:rPr>
              <a:t>": "</a:t>
            </a:r>
            <a:r>
              <a:rPr lang="es-ES" sz="1200">
                <a:solidFill>
                  <a:schemeClr val="accent6"/>
                </a:solidFill>
              </a:rPr>
              <a:t>application/sparql-results+json"</a:t>
            </a:r>
            <a:r>
              <a:rPr lang="es-ES" sz="1200">
                <a:solidFill>
                  <a:schemeClr val="dk1"/>
                </a:solidFill>
              </a:rPr>
              <a:t>,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              "</a:t>
            </a:r>
            <a:r>
              <a:rPr lang="es-ES" sz="1200">
                <a:solidFill>
                  <a:schemeClr val="accent1"/>
                </a:solidFill>
              </a:rPr>
              <a:t>dcat:downloadURL</a:t>
            </a:r>
            <a:r>
              <a:rPr lang="es-ES" sz="1200">
                <a:solidFill>
                  <a:schemeClr val="dk1"/>
                </a:solidFill>
              </a:rPr>
              <a:t>": "</a:t>
            </a:r>
            <a:r>
              <a:rPr lang="es-ES" sz="1200">
                <a:solidFill>
                  <a:schemeClr val="accent6"/>
                </a:solidFill>
              </a:rPr>
              <a:t>https://triplestore.cogito.iot.linkeddata.es/repositories/cogito-triplestore/statements?infer=false&amp;context=%3Chttps%3A%2F%2Fdata.cogito.iot.linkeddata.es%2F308736f9-f533-4b4b-9a49-14b5363690db%3E&amp;location=&amp;Accept=text%2Fturtle</a:t>
            </a:r>
            <a:r>
              <a:rPr lang="es-ES" sz="1200">
                <a:solidFill>
                  <a:schemeClr val="dk1"/>
                </a:solidFill>
              </a:rPr>
              <a:t>",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              "</a:t>
            </a:r>
            <a:r>
              <a:rPr lang="es-ES" sz="1200">
                <a:solidFill>
                  <a:schemeClr val="accent1"/>
                </a:solidFill>
              </a:rPr>
              <a:t>data_service:f1526</a:t>
            </a:r>
            <a:r>
              <a:rPr lang="es-ES" sz="1200">
                <a:solidFill>
                  <a:schemeClr val="dk1"/>
                </a:solidFill>
              </a:rPr>
              <a:t>": 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1200">
                <a:solidFill>
                  <a:schemeClr val="dk1"/>
                </a:solidFill>
              </a:rPr>
              <a:t>                  "</a:t>
            </a:r>
            <a:r>
              <a:rPr lang="es-ES" sz="1200">
                <a:solidFill>
                  <a:schemeClr val="accent1"/>
                </a:solidFill>
              </a:rPr>
              <a:t>type</a:t>
            </a:r>
            <a:r>
              <a:rPr lang="es-ES" sz="1200">
                <a:solidFill>
                  <a:schemeClr val="dk1"/>
                </a:solidFill>
              </a:rPr>
              <a:t>": "</a:t>
            </a:r>
            <a:r>
              <a:rPr lang="es-ES" sz="1200">
                <a:solidFill>
                  <a:schemeClr val="accent6"/>
                </a:solidFill>
              </a:rPr>
              <a:t>dcat:DataService</a:t>
            </a:r>
            <a:r>
              <a:rPr lang="es-ES" sz="1200">
                <a:solidFill>
                  <a:schemeClr val="dk1"/>
                </a:solidFill>
              </a:rPr>
              <a:t>",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                  "</a:t>
            </a:r>
            <a:r>
              <a:rPr lang="es-ES" sz="1200">
                <a:solidFill>
                  <a:schemeClr val="accent1"/>
                </a:solidFill>
              </a:rPr>
              <a:t>dcat:endpointURL</a:t>
            </a:r>
            <a:r>
              <a:rPr lang="es-ES" sz="1200">
                <a:solidFill>
                  <a:schemeClr val="dk1"/>
                </a:solidFill>
              </a:rPr>
              <a:t>": "</a:t>
            </a:r>
            <a:r>
              <a:rPr lang="es-ES" sz="1200">
                <a:solidFill>
                  <a:schemeClr val="accent6"/>
                </a:solidFill>
              </a:rPr>
              <a:t>https://triplestore.cogito.iot.linkeddata.es/repositories/cogito-triplestore</a:t>
            </a:r>
            <a:r>
              <a:rPr lang="es-ES" sz="1200">
                <a:solidFill>
                  <a:schemeClr val="dk1"/>
                </a:solidFill>
              </a:rPr>
              <a:t>",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                  "</a:t>
            </a:r>
            <a:r>
              <a:rPr lang="es-ES" sz="1200">
                <a:solidFill>
                  <a:schemeClr val="accent1"/>
                </a:solidFill>
              </a:rPr>
              <a:t>dcat:endpointDescription</a:t>
            </a:r>
            <a:r>
              <a:rPr lang="es-ES" sz="1200">
                <a:solidFill>
                  <a:schemeClr val="dk1"/>
                </a:solidFill>
              </a:rPr>
              <a:t>": "</a:t>
            </a:r>
            <a:r>
              <a:rPr lang="es-ES" sz="1200">
                <a:solidFill>
                  <a:schemeClr val="accent6"/>
                </a:solidFill>
              </a:rPr>
              <a:t>SPARQL endpoint of the Triplestore where the Knowledge Graph is stored.</a:t>
            </a:r>
            <a:r>
              <a:rPr lang="es-ES" sz="1200">
                <a:solidFill>
                  <a:schemeClr val="dk1"/>
                </a:solidFill>
              </a:rPr>
              <a:t>"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            }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          }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        },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…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04" name="Google Shape;404;p9"/>
          <p:cNvSpPr/>
          <p:nvPr/>
        </p:nvSpPr>
        <p:spPr>
          <a:xfrm>
            <a:off x="2226650" y="493800"/>
            <a:ext cx="1364100" cy="3039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dcat:Resource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5" name="Google Shape;405;p9"/>
          <p:cNvCxnSpPr>
            <a:stCxn id="404" idx="1"/>
          </p:cNvCxnSpPr>
          <p:nvPr/>
        </p:nvCxnSpPr>
        <p:spPr>
          <a:xfrm rot="10800000">
            <a:off x="903950" y="640950"/>
            <a:ext cx="1322700" cy="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6" name="Google Shape;40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005" y="493800"/>
            <a:ext cx="3160076" cy="230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ca203e5c16_0_8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Digital Entity</a:t>
            </a:r>
            <a:endParaRPr/>
          </a:p>
        </p:txBody>
      </p:sp>
      <p:sp>
        <p:nvSpPr>
          <p:cNvPr id="412" name="Google Shape;412;g2ca203e5c16_0_8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g2ca203e5c16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188" y="297025"/>
            <a:ext cx="7359616" cy="45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ca203e5c16_0_8"/>
          <p:cNvSpPr/>
          <p:nvPr/>
        </p:nvSpPr>
        <p:spPr>
          <a:xfrm>
            <a:off x="5073225" y="4269013"/>
            <a:ext cx="11511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DT Services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5" name="Google Shape;415;g2ca203e5c16_0_8"/>
          <p:cNvCxnSpPr>
            <a:stCxn id="416" idx="2"/>
            <a:endCxn id="414" idx="0"/>
          </p:cNvCxnSpPr>
          <p:nvPr/>
        </p:nvCxnSpPr>
        <p:spPr>
          <a:xfrm>
            <a:off x="5340825" y="4011450"/>
            <a:ext cx="308100" cy="2577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6" name="Google Shape;416;g2ca203e5c16_0_8"/>
          <p:cNvSpPr/>
          <p:nvPr/>
        </p:nvSpPr>
        <p:spPr>
          <a:xfrm>
            <a:off x="4616025" y="3237150"/>
            <a:ext cx="1449600" cy="774300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b24928f2ea_1_65"/>
          <p:cNvSpPr txBox="1"/>
          <p:nvPr>
            <p:ph type="title"/>
          </p:nvPr>
        </p:nvSpPr>
        <p:spPr>
          <a:xfrm>
            <a:off x="569825" y="60650"/>
            <a:ext cx="8498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s-ES">
                <a:solidFill>
                  <a:schemeClr val="lt1"/>
                </a:solidFill>
              </a:rPr>
              <a:t>DTw Thing Description Extension Digital Entity - Services</a:t>
            </a:r>
            <a:endParaRPr/>
          </a:p>
        </p:txBody>
      </p:sp>
      <p:sp>
        <p:nvSpPr>
          <p:cNvPr id="422" name="Google Shape;422;g2b24928f2ea_1_65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2b24928f2ea_1_65"/>
          <p:cNvSpPr txBox="1"/>
          <p:nvPr/>
        </p:nvSpPr>
        <p:spPr>
          <a:xfrm>
            <a:off x="193211" y="493802"/>
            <a:ext cx="88746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"</a:t>
            </a:r>
            <a:r>
              <a:rPr lang="es-ES">
                <a:solidFill>
                  <a:schemeClr val="accent1"/>
                </a:solidFill>
              </a:rPr>
              <a:t>services</a:t>
            </a:r>
            <a:r>
              <a:rPr lang="es-ES">
                <a:solidFill>
                  <a:schemeClr val="dk1"/>
                </a:solidFill>
              </a:rPr>
              <a:t>": [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        "</a:t>
            </a:r>
            <a:r>
              <a:rPr lang="es-ES">
                <a:solidFill>
                  <a:schemeClr val="accent1"/>
                </a:solidFill>
              </a:rPr>
              <a:t>properties</a:t>
            </a:r>
            <a:r>
              <a:rPr lang="es-ES">
                <a:solidFill>
                  <a:schemeClr val="dk1"/>
                </a:solidFill>
              </a:rPr>
              <a:t>": {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          "</a:t>
            </a:r>
            <a:r>
              <a:rPr lang="es-ES">
                <a:solidFill>
                  <a:schemeClr val="accent1"/>
                </a:solidFill>
              </a:rPr>
              <a:t>validate_rdf</a:t>
            </a:r>
            <a:r>
              <a:rPr lang="es-ES">
                <a:solidFill>
                  <a:schemeClr val="dk1"/>
                </a:solidFill>
              </a:rPr>
              <a:t>": {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            "</a:t>
            </a:r>
            <a:r>
              <a:rPr lang="es-ES">
                <a:solidFill>
                  <a:schemeClr val="accent1"/>
                </a:solidFill>
              </a:rPr>
              <a:t>forms</a:t>
            </a:r>
            <a:r>
              <a:rPr lang="es-ES">
                <a:solidFill>
                  <a:schemeClr val="dk1"/>
                </a:solidFill>
              </a:rPr>
              <a:t>": </a:t>
            </a:r>
            <a:r>
              <a:rPr lang="es-ES">
                <a:solidFill>
                  <a:schemeClr val="dk1"/>
                </a:solidFill>
              </a:rPr>
              <a:t>[</a:t>
            </a:r>
            <a:r>
              <a:rPr lang="es-ES">
                <a:solidFill>
                  <a:schemeClr val="dk1"/>
                </a:solidFill>
              </a:rPr>
              <a:t>{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                "</a:t>
            </a:r>
            <a:r>
              <a:rPr lang="es-ES">
                <a:solidFill>
                  <a:schemeClr val="accent1"/>
                </a:solidFill>
              </a:rPr>
              <a:t>href</a:t>
            </a:r>
            <a:r>
              <a:rPr lang="es-ES">
                <a:solidFill>
                  <a:schemeClr val="dk1"/>
                </a:solidFill>
              </a:rPr>
              <a:t>": "</a:t>
            </a:r>
            <a:r>
              <a:rPr lang="es-ES">
                <a:solidFill>
                  <a:schemeClr val="accent6"/>
                </a:solidFill>
              </a:rPr>
              <a:t>https://data.cogito.iot.linkeddata.es/validation/api/validate_rdf/data</a:t>
            </a:r>
            <a:r>
              <a:rPr lang="es-ES">
                <a:solidFill>
                  <a:schemeClr val="dk1"/>
                </a:solidFill>
              </a:rPr>
              <a:t>",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                "</a:t>
            </a:r>
            <a:r>
              <a:rPr lang="es-ES">
                <a:solidFill>
                  <a:schemeClr val="accent1"/>
                </a:solidFill>
              </a:rPr>
              <a:t>type</a:t>
            </a:r>
            <a:r>
              <a:rPr lang="es-ES">
                <a:solidFill>
                  <a:schemeClr val="dk1"/>
                </a:solidFill>
              </a:rPr>
              <a:t>": "</a:t>
            </a:r>
            <a:r>
              <a:rPr lang="es-ES">
                <a:solidFill>
                  <a:schemeClr val="accent6"/>
                </a:solidFill>
              </a:rPr>
              <a:t>text/turtle</a:t>
            </a:r>
            <a:r>
              <a:rPr lang="es-ES">
                <a:solidFill>
                  <a:schemeClr val="dk1"/>
                </a:solidFill>
              </a:rPr>
              <a:t>"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              }]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          }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        },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        "</a:t>
            </a:r>
            <a:r>
              <a:rPr lang="es-ES">
                <a:solidFill>
                  <a:schemeClr val="accent1"/>
                </a:solidFill>
              </a:rPr>
              <a:t>actions</a:t>
            </a:r>
            <a:r>
              <a:rPr lang="es-ES">
                <a:solidFill>
                  <a:schemeClr val="dk1"/>
                </a:solidFill>
              </a:rPr>
              <a:t>": {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          "</a:t>
            </a:r>
            <a:r>
              <a:rPr lang="es-ES">
                <a:solidFill>
                  <a:schemeClr val="accent1"/>
                </a:solidFill>
              </a:rPr>
              <a:t>register_shacl_model</a:t>
            </a:r>
            <a:r>
              <a:rPr lang="es-ES">
                <a:solidFill>
                  <a:schemeClr val="dk1"/>
                </a:solidFill>
              </a:rPr>
              <a:t>": {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            "</a:t>
            </a:r>
            <a:r>
              <a:rPr lang="es-ES">
                <a:solidFill>
                  <a:schemeClr val="accent1"/>
                </a:solidFill>
              </a:rPr>
              <a:t>forms</a:t>
            </a:r>
            <a:r>
              <a:rPr lang="es-ES">
                <a:solidFill>
                  <a:schemeClr val="dk1"/>
                </a:solidFill>
              </a:rPr>
              <a:t>": [{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                "</a:t>
            </a:r>
            <a:r>
              <a:rPr lang="es-ES">
                <a:solidFill>
                  <a:schemeClr val="accent1"/>
                </a:solidFill>
              </a:rPr>
              <a:t>href</a:t>
            </a:r>
            <a:r>
              <a:rPr lang="es-ES">
                <a:solidFill>
                  <a:schemeClr val="dk1"/>
                </a:solidFill>
              </a:rPr>
              <a:t>": "</a:t>
            </a:r>
            <a:r>
              <a:rPr lang="es-ES">
                <a:solidFill>
                  <a:schemeClr val="accent6"/>
                </a:solidFill>
              </a:rPr>
              <a:t>https://data.cogito.iot.linkeddata.es/validation/api/rdf_shacl/mapping</a:t>
            </a:r>
            <a:r>
              <a:rPr lang="es-ES">
                <a:solidFill>
                  <a:schemeClr val="dk1"/>
                </a:solidFill>
              </a:rPr>
              <a:t>",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                "</a:t>
            </a:r>
            <a:r>
              <a:rPr lang="es-ES">
                <a:solidFill>
                  <a:schemeClr val="accent1"/>
                </a:solidFill>
              </a:rPr>
              <a:t>type</a:t>
            </a:r>
            <a:r>
              <a:rPr lang="es-ES">
                <a:solidFill>
                  <a:schemeClr val="dk1"/>
                </a:solidFill>
              </a:rPr>
              <a:t>": "</a:t>
            </a:r>
            <a:r>
              <a:rPr lang="es-ES">
                <a:solidFill>
                  <a:schemeClr val="accent6"/>
                </a:solidFill>
              </a:rPr>
              <a:t>application/octet-stream</a:t>
            </a:r>
            <a:r>
              <a:rPr lang="es-ES">
                <a:solidFill>
                  <a:schemeClr val="dk1"/>
                </a:solidFill>
              </a:rPr>
              <a:t>"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              }]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          }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        },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        "</a:t>
            </a:r>
            <a:r>
              <a:rPr lang="es-ES">
                <a:solidFill>
                  <a:schemeClr val="accent1"/>
                </a:solidFill>
              </a:rPr>
              <a:t>events</a:t>
            </a:r>
            <a:r>
              <a:rPr lang="es-ES">
                <a:solidFill>
                  <a:schemeClr val="dk1"/>
                </a:solidFill>
              </a:rPr>
              <a:t>": {}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    },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4" name="Google Shape;424;g2b24928f2ea_1_65"/>
          <p:cNvSpPr/>
          <p:nvPr/>
        </p:nvSpPr>
        <p:spPr>
          <a:xfrm>
            <a:off x="6318450" y="640900"/>
            <a:ext cx="2130000" cy="4455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Helvetica Neue"/>
                <a:ea typeface="Helvetica Neue"/>
                <a:cs typeface="Helvetica Neue"/>
                <a:sym typeface="Helvetica Neue"/>
              </a:rPr>
              <a:t>td:InteractionAffordance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25" name="Google Shape;425;g2b24928f2ea_1_65"/>
          <p:cNvCxnSpPr>
            <a:stCxn id="424" idx="2"/>
          </p:cNvCxnSpPr>
          <p:nvPr/>
        </p:nvCxnSpPr>
        <p:spPr>
          <a:xfrm flipH="1">
            <a:off x="1626750" y="1086400"/>
            <a:ext cx="5756700" cy="146070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g2b24928f2ea_1_65"/>
          <p:cNvCxnSpPr>
            <a:stCxn id="424" idx="2"/>
          </p:cNvCxnSpPr>
          <p:nvPr/>
        </p:nvCxnSpPr>
        <p:spPr>
          <a:xfrm flipH="1">
            <a:off x="1577550" y="1086400"/>
            <a:ext cx="5805900" cy="321090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g2b24928f2ea_1_65"/>
          <p:cNvCxnSpPr>
            <a:stCxn id="424" idx="1"/>
          </p:cNvCxnSpPr>
          <p:nvPr/>
        </p:nvCxnSpPr>
        <p:spPr>
          <a:xfrm flipH="1">
            <a:off x="1832250" y="863650"/>
            <a:ext cx="4486200" cy="1560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8" name="Google Shape;428;g2b24928f2ea_1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775" y="3313525"/>
            <a:ext cx="2062175" cy="15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ca203e5c16_0_36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Connections</a:t>
            </a:r>
            <a:endParaRPr/>
          </a:p>
        </p:txBody>
      </p:sp>
      <p:sp>
        <p:nvSpPr>
          <p:cNvPr id="434" name="Google Shape;434;g2ca203e5c16_0_36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g2ca203e5c16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188" y="297025"/>
            <a:ext cx="7359616" cy="45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2ca203e5c16_0_36"/>
          <p:cNvSpPr/>
          <p:nvPr/>
        </p:nvSpPr>
        <p:spPr>
          <a:xfrm>
            <a:off x="7411250" y="1573700"/>
            <a:ext cx="15105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E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DT Connections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37" name="Google Shape;437;g2ca203e5c16_0_36"/>
          <p:cNvCxnSpPr>
            <a:stCxn id="438" idx="0"/>
            <a:endCxn id="436" idx="4"/>
          </p:cNvCxnSpPr>
          <p:nvPr/>
        </p:nvCxnSpPr>
        <p:spPr>
          <a:xfrm flipH="1" rot="10800000">
            <a:off x="7118325" y="2031200"/>
            <a:ext cx="1048200" cy="302700"/>
          </a:xfrm>
          <a:prstGeom prst="straightConnector1">
            <a:avLst/>
          </a:prstGeom>
          <a:noFill/>
          <a:ln cap="flat" cmpd="sng" w="28575">
            <a:solidFill>
              <a:srgbClr val="E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" name="Google Shape;438;g2ca203e5c16_0_36"/>
          <p:cNvSpPr/>
          <p:nvPr/>
        </p:nvSpPr>
        <p:spPr>
          <a:xfrm>
            <a:off x="6398475" y="2333900"/>
            <a:ext cx="1439700" cy="262500"/>
          </a:xfrm>
          <a:prstGeom prst="rect">
            <a:avLst/>
          </a:prstGeom>
          <a:noFill/>
          <a:ln cap="flat" cmpd="sng" w="28575">
            <a:solidFill>
              <a:srgbClr val="E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ca203e5c16_0_55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Type of </a:t>
            </a:r>
            <a:r>
              <a:rPr lang="es-ES"/>
              <a:t>Connections</a:t>
            </a:r>
            <a:endParaRPr/>
          </a:p>
        </p:txBody>
      </p:sp>
      <p:sp>
        <p:nvSpPr>
          <p:cNvPr id="444" name="Google Shape;444;g2ca203e5c16_0_55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g2ca203e5c16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25" y="297025"/>
            <a:ext cx="8137359" cy="454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ca203e5c16_0_62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Type of Connection Points</a:t>
            </a:r>
            <a:endParaRPr/>
          </a:p>
        </p:txBody>
      </p:sp>
      <p:sp>
        <p:nvSpPr>
          <p:cNvPr id="451" name="Google Shape;451;g2ca203e5c16_0_62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g2ca203e5c16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550" y="1244735"/>
            <a:ext cx="6176901" cy="26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b24928f2ea_1_71"/>
          <p:cNvSpPr txBox="1"/>
          <p:nvPr>
            <p:ph type="title"/>
          </p:nvPr>
        </p:nvSpPr>
        <p:spPr>
          <a:xfrm>
            <a:off x="664650" y="60650"/>
            <a:ext cx="8403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s-ES">
                <a:solidFill>
                  <a:schemeClr val="lt1"/>
                </a:solidFill>
              </a:rPr>
              <a:t>DTw Thing Description Extension Connections</a:t>
            </a:r>
            <a:endParaRPr/>
          </a:p>
        </p:txBody>
      </p:sp>
      <p:sp>
        <p:nvSpPr>
          <p:cNvPr id="458" name="Google Shape;458;g2b24928f2ea_1_71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b24928f2ea_1_71"/>
          <p:cNvSpPr txBox="1"/>
          <p:nvPr/>
        </p:nvSpPr>
        <p:spPr>
          <a:xfrm>
            <a:off x="193211" y="493802"/>
            <a:ext cx="88746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"</a:t>
            </a:r>
            <a:r>
              <a:rPr lang="es-ES" sz="1300">
                <a:solidFill>
                  <a:schemeClr val="accent1"/>
                </a:solidFill>
              </a:rPr>
              <a:t>connections</a:t>
            </a:r>
            <a:r>
              <a:rPr lang="es-ES" sz="1300">
                <a:solidFill>
                  <a:schemeClr val="dk1"/>
                </a:solidFill>
              </a:rPr>
              <a:t>": [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    "</a:t>
            </a:r>
            <a:r>
              <a:rPr lang="es-ES" sz="1300">
                <a:solidFill>
                  <a:schemeClr val="accent6"/>
                </a:solidFill>
              </a:rPr>
              <a:t>dt_cn:190d0</a:t>
            </a:r>
            <a:r>
              <a:rPr lang="es-ES" sz="1300">
                <a:solidFill>
                  <a:schemeClr val="dk1"/>
                </a:solidFill>
              </a:rPr>
              <a:t>" : {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        "</a:t>
            </a:r>
            <a:r>
              <a:rPr lang="es-ES" sz="1300">
                <a:solidFill>
                  <a:schemeClr val="accent1"/>
                </a:solidFill>
              </a:rPr>
              <a:t>type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Data_Service</a:t>
            </a:r>
            <a:r>
              <a:rPr lang="es-ES" sz="1300">
                <a:solidFill>
                  <a:schemeClr val="dk1"/>
                </a:solidFill>
              </a:rPr>
              <a:t>",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    "</a:t>
            </a:r>
            <a:r>
              <a:rPr lang="es-ES" sz="1300">
                <a:solidFill>
                  <a:schemeClr val="accent1"/>
                </a:solidFill>
              </a:rPr>
              <a:t>title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Materialization connection.</a:t>
            </a:r>
            <a:r>
              <a:rPr lang="es-ES" sz="1300">
                <a:solidFill>
                  <a:schemeClr val="dk1"/>
                </a:solidFill>
              </a:rPr>
              <a:t>",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        </a:t>
            </a:r>
            <a:r>
              <a:rPr lang="es-ES" sz="1300">
                <a:solidFill>
                  <a:schemeClr val="dk1"/>
                </a:solidFill>
              </a:rPr>
              <a:t>"</a:t>
            </a:r>
            <a:r>
              <a:rPr lang="es-ES" sz="1300">
                <a:solidFill>
                  <a:schemeClr val="accent1"/>
                </a:solidFill>
              </a:rPr>
              <a:t>consumer</a:t>
            </a:r>
            <a:r>
              <a:rPr lang="es-ES" sz="1300">
                <a:solidFill>
                  <a:schemeClr val="dk1"/>
                </a:solidFill>
              </a:rPr>
              <a:t>": {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        "</a:t>
            </a:r>
            <a:r>
              <a:rPr lang="es-ES" sz="1300">
                <a:solidFill>
                  <a:schemeClr val="accent1"/>
                </a:solidFill>
              </a:rPr>
              <a:t>type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DTw_Service</a:t>
            </a:r>
            <a:r>
              <a:rPr lang="es-ES" sz="1300">
                <a:solidFill>
                  <a:schemeClr val="dk1"/>
                </a:solidFill>
              </a:rPr>
              <a:t>",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        "</a:t>
            </a:r>
            <a:r>
              <a:rPr lang="es-ES" sz="1300">
                <a:solidFill>
                  <a:schemeClr val="accent1"/>
                </a:solidFill>
              </a:rPr>
              <a:t>title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Helio</a:t>
            </a:r>
            <a:r>
              <a:rPr lang="es-ES" sz="1300">
                <a:solidFill>
                  <a:schemeClr val="dk1"/>
                </a:solidFill>
              </a:rPr>
              <a:t>",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        "</a:t>
            </a:r>
            <a:r>
              <a:rPr lang="es-ES" sz="1300">
                <a:solidFill>
                  <a:schemeClr val="accent1"/>
                </a:solidFill>
              </a:rPr>
              <a:t>description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Materialization service used to generate RDF data.</a:t>
            </a:r>
            <a:r>
              <a:rPr lang="es-ES" sz="1300">
                <a:solidFill>
                  <a:schemeClr val="dk1"/>
                </a:solidFill>
              </a:rPr>
              <a:t>",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        "</a:t>
            </a:r>
            <a:r>
              <a:rPr lang="es-ES" sz="1300">
                <a:solidFill>
                  <a:schemeClr val="accent1"/>
                </a:solidFill>
              </a:rPr>
              <a:t>href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https://data.cogito.iot.linkeddata.es/validation/api/project_to_rdf/data</a:t>
            </a:r>
            <a:r>
              <a:rPr lang="es-ES" sz="1300">
                <a:solidFill>
                  <a:schemeClr val="dk1"/>
                </a:solidFill>
              </a:rPr>
              <a:t>",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        "</a:t>
            </a:r>
            <a:r>
              <a:rPr lang="es-ES" sz="1300">
                <a:solidFill>
                  <a:schemeClr val="accent1"/>
                </a:solidFill>
              </a:rPr>
              <a:t>internal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true</a:t>
            </a:r>
            <a:r>
              <a:rPr lang="es-ES" sz="1300">
                <a:solidFill>
                  <a:schemeClr val="dk1"/>
                </a:solidFill>
              </a:rPr>
              <a:t>"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        },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        "</a:t>
            </a:r>
            <a:r>
              <a:rPr lang="es-ES" sz="1300">
                <a:solidFill>
                  <a:schemeClr val="accent1"/>
                </a:solidFill>
              </a:rPr>
              <a:t>provider</a:t>
            </a:r>
            <a:r>
              <a:rPr lang="es-ES" sz="1300">
                <a:solidFill>
                  <a:schemeClr val="dk1"/>
                </a:solidFill>
              </a:rPr>
              <a:t>": {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        "</a:t>
            </a:r>
            <a:r>
              <a:rPr lang="es-ES" sz="1300">
                <a:solidFill>
                  <a:schemeClr val="accent1"/>
                </a:solidFill>
              </a:rPr>
              <a:t>type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dcat:Dataset</a:t>
            </a:r>
            <a:r>
              <a:rPr lang="es-ES" sz="1300">
                <a:solidFill>
                  <a:schemeClr val="dk1"/>
                </a:solidFill>
              </a:rPr>
              <a:t>",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        "</a:t>
            </a:r>
            <a:r>
              <a:rPr lang="es-ES" sz="1300">
                <a:solidFill>
                  <a:schemeClr val="accent1"/>
                </a:solidFill>
              </a:rPr>
              <a:t>title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IFC File</a:t>
            </a:r>
            <a:r>
              <a:rPr lang="es-ES" sz="1300">
                <a:solidFill>
                  <a:schemeClr val="dk1"/>
                </a:solidFill>
              </a:rPr>
              <a:t>",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        "</a:t>
            </a:r>
            <a:r>
              <a:rPr lang="es-ES" sz="1300">
                <a:solidFill>
                  <a:schemeClr val="accent1"/>
                </a:solidFill>
              </a:rPr>
              <a:t>description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IFC File of SDT 01U2O from project 308736f9-f533-4b4b-9a49-14b5363690db.</a:t>
            </a:r>
            <a:r>
              <a:rPr lang="es-ES" sz="1300">
                <a:solidFill>
                  <a:schemeClr val="dk1"/>
                </a:solidFill>
              </a:rPr>
              <a:t>",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        "</a:t>
            </a:r>
            <a:r>
              <a:rPr lang="es-ES" sz="1300">
                <a:solidFill>
                  <a:schemeClr val="accent1"/>
                </a:solidFill>
              </a:rPr>
              <a:t>href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https://dtp.cogito-project.com/file/508bfae6-dada-46d1-8d40-beb18c1619b8/download</a:t>
            </a:r>
            <a:r>
              <a:rPr lang="es-ES" sz="1300">
                <a:solidFill>
                  <a:schemeClr val="dk1"/>
                </a:solidFill>
              </a:rPr>
              <a:t>",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        "</a:t>
            </a:r>
            <a:r>
              <a:rPr lang="es-ES" sz="1300">
                <a:solidFill>
                  <a:schemeClr val="accent1"/>
                </a:solidFill>
              </a:rPr>
              <a:t>internal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false</a:t>
            </a:r>
            <a:r>
              <a:rPr lang="es-ES" sz="1300">
                <a:solidFill>
                  <a:schemeClr val="dk1"/>
                </a:solidFill>
              </a:rPr>
              <a:t>"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        }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},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    …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],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…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60" name="Google Shape;460;g2b24928f2ea_1_71"/>
          <p:cNvSpPr/>
          <p:nvPr/>
        </p:nvSpPr>
        <p:spPr>
          <a:xfrm>
            <a:off x="6063750" y="427250"/>
            <a:ext cx="156000" cy="92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1" name="Google Shape;461;g2b24928f2ea_1_71"/>
          <p:cNvSpPr/>
          <p:nvPr/>
        </p:nvSpPr>
        <p:spPr>
          <a:xfrm>
            <a:off x="6063750" y="1429675"/>
            <a:ext cx="156000" cy="2925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2" name="Google Shape;462;g2b24928f2ea_1_71"/>
          <p:cNvSpPr/>
          <p:nvPr/>
        </p:nvSpPr>
        <p:spPr>
          <a:xfrm>
            <a:off x="6318450" y="739550"/>
            <a:ext cx="1404900" cy="303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Connection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3" name="Google Shape;463;g2b24928f2ea_1_71"/>
          <p:cNvSpPr/>
          <p:nvPr/>
        </p:nvSpPr>
        <p:spPr>
          <a:xfrm>
            <a:off x="6318450" y="2986825"/>
            <a:ext cx="1865100" cy="30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Connection Points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cd8c01d6ed_0_91"/>
          <p:cNvSpPr txBox="1"/>
          <p:nvPr>
            <p:ph type="title"/>
          </p:nvPr>
        </p:nvSpPr>
        <p:spPr>
          <a:xfrm>
            <a:off x="664650" y="60650"/>
            <a:ext cx="8403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s-ES">
                <a:solidFill>
                  <a:schemeClr val="lt1"/>
                </a:solidFill>
              </a:rPr>
              <a:t>DTw Thing Description Extension Connections</a:t>
            </a:r>
            <a:endParaRPr/>
          </a:p>
        </p:txBody>
      </p:sp>
      <p:sp>
        <p:nvSpPr>
          <p:cNvPr id="469" name="Google Shape;469;g2cd8c01d6ed_0_91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2cd8c01d6ed_0_91"/>
          <p:cNvSpPr txBox="1"/>
          <p:nvPr/>
        </p:nvSpPr>
        <p:spPr>
          <a:xfrm>
            <a:off x="193211" y="493802"/>
            <a:ext cx="88746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"</a:t>
            </a:r>
            <a:r>
              <a:rPr lang="es-ES" sz="1300">
                <a:solidFill>
                  <a:schemeClr val="accent1"/>
                </a:solidFill>
              </a:rPr>
              <a:t>connections</a:t>
            </a:r>
            <a:r>
              <a:rPr lang="es-ES" sz="1300">
                <a:solidFill>
                  <a:schemeClr val="dk1"/>
                </a:solidFill>
              </a:rPr>
              <a:t>": [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    "</a:t>
            </a:r>
            <a:r>
              <a:rPr lang="es-ES" sz="1300">
                <a:solidFill>
                  <a:schemeClr val="accent6"/>
                </a:solidFill>
              </a:rPr>
              <a:t>dt_cn:190d0</a:t>
            </a:r>
            <a:r>
              <a:rPr lang="es-ES" sz="1300">
                <a:solidFill>
                  <a:schemeClr val="dk1"/>
                </a:solidFill>
              </a:rPr>
              <a:t>" : {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        "</a:t>
            </a:r>
            <a:r>
              <a:rPr lang="es-ES" sz="1300">
                <a:solidFill>
                  <a:schemeClr val="accent1"/>
                </a:solidFill>
              </a:rPr>
              <a:t>type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Data_Service</a:t>
            </a:r>
            <a:r>
              <a:rPr lang="es-ES" sz="1300">
                <a:solidFill>
                  <a:schemeClr val="dk1"/>
                </a:solidFill>
              </a:rPr>
              <a:t>",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    "</a:t>
            </a:r>
            <a:r>
              <a:rPr lang="es-ES" sz="1300">
                <a:solidFill>
                  <a:schemeClr val="accent1"/>
                </a:solidFill>
              </a:rPr>
              <a:t>title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Materialization connection.</a:t>
            </a:r>
            <a:r>
              <a:rPr lang="es-ES" sz="1300">
                <a:solidFill>
                  <a:schemeClr val="dk1"/>
                </a:solidFill>
              </a:rPr>
              <a:t>",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        "</a:t>
            </a:r>
            <a:r>
              <a:rPr lang="es-ES" sz="1300">
                <a:solidFill>
                  <a:schemeClr val="accent1"/>
                </a:solidFill>
              </a:rPr>
              <a:t>consumer</a:t>
            </a:r>
            <a:r>
              <a:rPr lang="es-ES" sz="1300">
                <a:solidFill>
                  <a:schemeClr val="dk1"/>
                </a:solidFill>
              </a:rPr>
              <a:t>": {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        "</a:t>
            </a:r>
            <a:r>
              <a:rPr lang="es-ES" sz="1300">
                <a:solidFill>
                  <a:schemeClr val="accent1"/>
                </a:solidFill>
              </a:rPr>
              <a:t>type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DTw_Service</a:t>
            </a:r>
            <a:r>
              <a:rPr lang="es-ES" sz="1300">
                <a:solidFill>
                  <a:schemeClr val="dk1"/>
                </a:solidFill>
              </a:rPr>
              <a:t>",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        "</a:t>
            </a:r>
            <a:r>
              <a:rPr lang="es-ES" sz="1300">
                <a:solidFill>
                  <a:schemeClr val="accent1"/>
                </a:solidFill>
              </a:rPr>
              <a:t>title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Helio</a:t>
            </a:r>
            <a:r>
              <a:rPr lang="es-ES" sz="1300">
                <a:solidFill>
                  <a:schemeClr val="dk1"/>
                </a:solidFill>
              </a:rPr>
              <a:t>",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        "</a:t>
            </a:r>
            <a:r>
              <a:rPr lang="es-ES" sz="1300">
                <a:solidFill>
                  <a:schemeClr val="accent1"/>
                </a:solidFill>
              </a:rPr>
              <a:t>description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Materialization service used to generate RDF data.</a:t>
            </a:r>
            <a:r>
              <a:rPr lang="es-ES" sz="1300">
                <a:solidFill>
                  <a:schemeClr val="dk1"/>
                </a:solidFill>
              </a:rPr>
              <a:t>",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        "</a:t>
            </a:r>
            <a:r>
              <a:rPr lang="es-ES" sz="1300">
                <a:solidFill>
                  <a:schemeClr val="accent1"/>
                </a:solidFill>
              </a:rPr>
              <a:t>href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https://data.cogito.iot.linkeddata.es/validation/api/project_to_rdf/data</a:t>
            </a:r>
            <a:r>
              <a:rPr lang="es-ES" sz="1300">
                <a:solidFill>
                  <a:schemeClr val="dk1"/>
                </a:solidFill>
              </a:rPr>
              <a:t>",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        "</a:t>
            </a:r>
            <a:r>
              <a:rPr lang="es-ES" sz="1300">
                <a:solidFill>
                  <a:schemeClr val="accent1"/>
                </a:solidFill>
              </a:rPr>
              <a:t>internal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true</a:t>
            </a:r>
            <a:r>
              <a:rPr lang="es-ES" sz="1300">
                <a:solidFill>
                  <a:schemeClr val="dk1"/>
                </a:solidFill>
              </a:rPr>
              <a:t>"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        },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        "</a:t>
            </a:r>
            <a:r>
              <a:rPr lang="es-ES" sz="1300">
                <a:solidFill>
                  <a:schemeClr val="accent1"/>
                </a:solidFill>
              </a:rPr>
              <a:t>provider</a:t>
            </a:r>
            <a:r>
              <a:rPr lang="es-ES" sz="1300">
                <a:solidFill>
                  <a:schemeClr val="dk1"/>
                </a:solidFill>
              </a:rPr>
              <a:t>": {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        "</a:t>
            </a:r>
            <a:r>
              <a:rPr lang="es-ES" sz="1300">
                <a:solidFill>
                  <a:schemeClr val="accent1"/>
                </a:solidFill>
              </a:rPr>
              <a:t>type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dcat:Dataset</a:t>
            </a:r>
            <a:r>
              <a:rPr lang="es-ES" sz="1300">
                <a:solidFill>
                  <a:schemeClr val="dk1"/>
                </a:solidFill>
              </a:rPr>
              <a:t>",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        "</a:t>
            </a:r>
            <a:r>
              <a:rPr lang="es-ES" sz="1300">
                <a:solidFill>
                  <a:schemeClr val="accent1"/>
                </a:solidFill>
              </a:rPr>
              <a:t>title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IFC File</a:t>
            </a:r>
            <a:r>
              <a:rPr lang="es-ES" sz="1300">
                <a:solidFill>
                  <a:schemeClr val="dk1"/>
                </a:solidFill>
              </a:rPr>
              <a:t>",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        "</a:t>
            </a:r>
            <a:r>
              <a:rPr lang="es-ES" sz="1300">
                <a:solidFill>
                  <a:schemeClr val="accent1"/>
                </a:solidFill>
              </a:rPr>
              <a:t>description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IFC File of SDT 01U2O from project 308736f9-f533-4b4b-9a49-14b5363690db.</a:t>
            </a:r>
            <a:r>
              <a:rPr lang="es-ES" sz="1300">
                <a:solidFill>
                  <a:schemeClr val="dk1"/>
                </a:solidFill>
              </a:rPr>
              <a:t>",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        "</a:t>
            </a:r>
            <a:r>
              <a:rPr lang="es-ES" sz="1300">
                <a:solidFill>
                  <a:schemeClr val="accent1"/>
                </a:solidFill>
              </a:rPr>
              <a:t>href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https://dtp.cogito-project.com/file/508bfae6-dada-46d1-8d40-beb18c1619b8/download</a:t>
            </a:r>
            <a:r>
              <a:rPr lang="es-ES" sz="1300">
                <a:solidFill>
                  <a:schemeClr val="dk1"/>
                </a:solidFill>
              </a:rPr>
              <a:t>",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        "</a:t>
            </a:r>
            <a:r>
              <a:rPr lang="es-ES" sz="1300">
                <a:solidFill>
                  <a:schemeClr val="accent1"/>
                </a:solidFill>
              </a:rPr>
              <a:t>internal</a:t>
            </a:r>
            <a:r>
              <a:rPr lang="es-ES" sz="1300">
                <a:solidFill>
                  <a:schemeClr val="dk1"/>
                </a:solidFill>
              </a:rPr>
              <a:t>": "</a:t>
            </a:r>
            <a:r>
              <a:rPr lang="es-ES" sz="1300">
                <a:solidFill>
                  <a:schemeClr val="accent6"/>
                </a:solidFill>
              </a:rPr>
              <a:t>false</a:t>
            </a:r>
            <a:r>
              <a:rPr lang="es-ES" sz="1300">
                <a:solidFill>
                  <a:schemeClr val="dk1"/>
                </a:solidFill>
              </a:rPr>
              <a:t>"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        }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  },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    …</a:t>
            </a:r>
            <a:br>
              <a:rPr lang="es-ES" sz="1300">
                <a:solidFill>
                  <a:schemeClr val="dk1"/>
                </a:solidFill>
              </a:rPr>
            </a:br>
            <a:r>
              <a:rPr lang="es-ES" sz="1300">
                <a:solidFill>
                  <a:schemeClr val="dk1"/>
                </a:solidFill>
              </a:rPr>
              <a:t>  ],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…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71" name="Google Shape;471;g2cd8c01d6ed_0_91"/>
          <p:cNvSpPr/>
          <p:nvPr/>
        </p:nvSpPr>
        <p:spPr>
          <a:xfrm>
            <a:off x="6063750" y="427250"/>
            <a:ext cx="156000" cy="92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2" name="Google Shape;472;g2cd8c01d6ed_0_91"/>
          <p:cNvSpPr/>
          <p:nvPr/>
        </p:nvSpPr>
        <p:spPr>
          <a:xfrm>
            <a:off x="6063750" y="1429675"/>
            <a:ext cx="156000" cy="2925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3" name="Google Shape;473;g2cd8c01d6ed_0_91"/>
          <p:cNvSpPr/>
          <p:nvPr/>
        </p:nvSpPr>
        <p:spPr>
          <a:xfrm>
            <a:off x="6318450" y="739550"/>
            <a:ext cx="1404900" cy="303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Connection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4" name="Google Shape;474;g2cd8c01d6ed_0_91"/>
          <p:cNvSpPr/>
          <p:nvPr/>
        </p:nvSpPr>
        <p:spPr>
          <a:xfrm>
            <a:off x="6318450" y="2986825"/>
            <a:ext cx="1865100" cy="30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Connection Points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5" name="Google Shape;475;g2cd8c01d6ed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750" y="3600100"/>
            <a:ext cx="1780875" cy="1296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6" name="Google Shape;476;g2cd8c01d6ed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6075" y="1132800"/>
            <a:ext cx="2062175" cy="154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g2cd8c01d6ed_0_91"/>
          <p:cNvCxnSpPr>
            <a:stCxn id="475" idx="0"/>
          </p:cNvCxnSpPr>
          <p:nvPr/>
        </p:nvCxnSpPr>
        <p:spPr>
          <a:xfrm flipH="1" rot="10800000">
            <a:off x="7499188" y="2438500"/>
            <a:ext cx="219900" cy="1161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b31b6014d7_2_6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Challenges on reusing WoT</a:t>
            </a:r>
            <a:endParaRPr/>
          </a:p>
        </p:txBody>
      </p:sp>
      <p:sp>
        <p:nvSpPr>
          <p:cNvPr id="483" name="Google Shape;483;g2b31b6014d7_2_6"/>
          <p:cNvSpPr txBox="1"/>
          <p:nvPr>
            <p:ph idx="1" type="body"/>
          </p:nvPr>
        </p:nvSpPr>
        <p:spPr>
          <a:xfrm>
            <a:off x="304500" y="836100"/>
            <a:ext cx="8535000" cy="3471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▪"/>
            </a:pPr>
            <a:r>
              <a:rPr b="1" lang="es-ES" sz="1800"/>
              <a:t>The usage of </a:t>
            </a:r>
            <a:r>
              <a:rPr b="1" lang="es-ES" sz="1800"/>
              <a:t>WoT</a:t>
            </a:r>
            <a:r>
              <a:rPr lang="es-ES" sz="1800"/>
              <a:t> in COGITO</a:t>
            </a:r>
            <a:r>
              <a:rPr b="1" lang="es-ES" sz="1800"/>
              <a:t> has been a challenge due to:</a:t>
            </a:r>
            <a:endParaRPr b="1"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1" marL="914400" rtl="0" algn="l">
              <a:spcBef>
                <a:spcPts val="500"/>
              </a:spcBef>
              <a:spcAft>
                <a:spcPts val="0"/>
              </a:spcAft>
              <a:buSzPts val="1800"/>
              <a:buChar char="o"/>
            </a:pPr>
            <a:r>
              <a:rPr lang="es-ES" sz="1800"/>
              <a:t>The</a:t>
            </a:r>
            <a:r>
              <a:rPr b="1" lang="es-ES" sz="1800"/>
              <a:t> lack of conceptualization </a:t>
            </a:r>
            <a:r>
              <a:rPr lang="es-ES" sz="1800"/>
              <a:t>to represent </a:t>
            </a:r>
            <a:r>
              <a:rPr b="1" lang="es-ES" sz="1800"/>
              <a:t>DT dimensions</a:t>
            </a:r>
            <a:r>
              <a:rPr lang="es-ES" sz="1800"/>
              <a:t>.</a:t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spcBef>
                <a:spcPts val="500"/>
              </a:spcBef>
              <a:spcAft>
                <a:spcPts val="0"/>
              </a:spcAft>
              <a:buSzPts val="1800"/>
              <a:buChar char="o"/>
            </a:pPr>
            <a:r>
              <a:rPr lang="es-ES" sz="1800"/>
              <a:t>The </a:t>
            </a:r>
            <a:r>
              <a:rPr b="1" lang="es-ES" sz="1800"/>
              <a:t>lack of </a:t>
            </a:r>
            <a:r>
              <a:rPr b="1" lang="es-ES" sz="1800"/>
              <a:t>conceptualization</a:t>
            </a:r>
            <a:r>
              <a:rPr lang="es-ES" sz="1800"/>
              <a:t> to represent </a:t>
            </a:r>
            <a:r>
              <a:rPr b="1" lang="es-ES" sz="1800"/>
              <a:t>some DT dimension features</a:t>
            </a:r>
            <a:r>
              <a:rPr lang="es-ES" sz="1800"/>
              <a:t>.</a:t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spcBef>
                <a:spcPts val="500"/>
              </a:spcBef>
              <a:spcAft>
                <a:spcPts val="0"/>
              </a:spcAft>
              <a:buSzPts val="1800"/>
              <a:buChar char="o"/>
            </a:pPr>
            <a:r>
              <a:rPr lang="es-ES" sz="1800"/>
              <a:t>The </a:t>
            </a:r>
            <a:r>
              <a:rPr b="1" lang="es-ES" sz="1800"/>
              <a:t>lack of representation</a:t>
            </a:r>
            <a:r>
              <a:rPr lang="es-ES" sz="1800"/>
              <a:t> of the </a:t>
            </a:r>
            <a:r>
              <a:rPr b="1" lang="es-ES" sz="1800"/>
              <a:t>connections between DT dimensions and dimension features</a:t>
            </a:r>
            <a:endParaRPr b="1" sz="1800"/>
          </a:p>
        </p:txBody>
      </p:sp>
      <p:sp>
        <p:nvSpPr>
          <p:cNvPr id="484" name="Google Shape;484;g2b31b6014d7_2_6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g2ca9a295fa4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337" y="744405"/>
            <a:ext cx="8315328" cy="365469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2ca9a295fa4_0_23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What are Digital Twins?</a:t>
            </a:r>
            <a:endParaRPr/>
          </a:p>
        </p:txBody>
      </p:sp>
      <p:sp>
        <p:nvSpPr>
          <p:cNvPr id="63" name="Google Shape;63;g2ca9a295fa4_0_23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2ca9a295fa4_0_23"/>
          <p:cNvSpPr/>
          <p:nvPr/>
        </p:nvSpPr>
        <p:spPr>
          <a:xfrm>
            <a:off x="2669241" y="1530664"/>
            <a:ext cx="7800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2ca9a295fa4_0_23"/>
          <p:cNvSpPr/>
          <p:nvPr/>
        </p:nvSpPr>
        <p:spPr>
          <a:xfrm>
            <a:off x="2669241" y="3355042"/>
            <a:ext cx="7800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g2ca9a295fa4_0_23"/>
          <p:cNvPicPr preferRelativeResize="0"/>
          <p:nvPr/>
        </p:nvPicPr>
        <p:blipFill rotWithShape="1">
          <a:blip r:embed="rId3">
            <a:alphaModFix/>
          </a:blip>
          <a:srcRect b="28525" l="51882" r="17730" t="32291"/>
          <a:stretch/>
        </p:blipFill>
        <p:spPr>
          <a:xfrm>
            <a:off x="4693623" y="1948024"/>
            <a:ext cx="2526773" cy="14320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2ca9a295fa4_0_23"/>
          <p:cNvSpPr/>
          <p:nvPr/>
        </p:nvSpPr>
        <p:spPr>
          <a:xfrm>
            <a:off x="5602125" y="1801863"/>
            <a:ext cx="780000" cy="415800"/>
          </a:xfrm>
          <a:prstGeom prst="rect">
            <a:avLst/>
          </a:prstGeom>
          <a:solidFill>
            <a:srgbClr val="2F7AA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8F8F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Models</a:t>
            </a:r>
            <a:endParaRPr>
              <a:solidFill>
                <a:srgbClr val="F8F8F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g2ca9a295fa4_0_23"/>
          <p:cNvSpPr/>
          <p:nvPr/>
        </p:nvSpPr>
        <p:spPr>
          <a:xfrm>
            <a:off x="4866450" y="2912575"/>
            <a:ext cx="630300" cy="4158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g2ca9a295fa4_0_23"/>
          <p:cNvSpPr/>
          <p:nvPr/>
        </p:nvSpPr>
        <p:spPr>
          <a:xfrm>
            <a:off x="2073175" y="774363"/>
            <a:ext cx="1592400" cy="271200"/>
          </a:xfrm>
          <a:prstGeom prst="rect">
            <a:avLst/>
          </a:prstGeom>
          <a:solidFill>
            <a:srgbClr val="A8D0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Helvetica Neue"/>
                <a:ea typeface="Helvetica Neue"/>
                <a:cs typeface="Helvetica Neue"/>
                <a:sym typeface="Helvetica Neue"/>
              </a:rPr>
              <a:t>Real-World Entity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g2ca9a295fa4_0_23"/>
          <p:cNvSpPr/>
          <p:nvPr/>
        </p:nvSpPr>
        <p:spPr>
          <a:xfrm>
            <a:off x="5422500" y="774363"/>
            <a:ext cx="1592400" cy="271200"/>
          </a:xfrm>
          <a:prstGeom prst="rect">
            <a:avLst/>
          </a:prstGeom>
          <a:solidFill>
            <a:srgbClr val="9CC2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Helvetica Neue"/>
                <a:ea typeface="Helvetica Neue"/>
                <a:cs typeface="Helvetica Neue"/>
                <a:sym typeface="Helvetica Neue"/>
              </a:rPr>
              <a:t>Digital Entity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" name="Google Shape;71;g2ca9a295fa4_0_23"/>
          <p:cNvPicPr preferRelativeResize="0"/>
          <p:nvPr/>
        </p:nvPicPr>
        <p:blipFill rotWithShape="1">
          <a:blip r:embed="rId4">
            <a:alphaModFix/>
          </a:blip>
          <a:srcRect b="28950" l="13834" r="53705" t="31862"/>
          <a:stretch/>
        </p:blipFill>
        <p:spPr>
          <a:xfrm>
            <a:off x="1621552" y="1948037"/>
            <a:ext cx="2699227" cy="1432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EG logo" id="72" name="Google Shape;72;g2ca9a295fa4_0_23"/>
          <p:cNvPicPr preferRelativeResize="0"/>
          <p:nvPr/>
        </p:nvPicPr>
        <p:blipFill rotWithShape="1">
          <a:blip r:embed="rId5">
            <a:alphaModFix amt="40000"/>
          </a:blip>
          <a:srcRect b="0" l="0" r="0" t="0"/>
          <a:stretch/>
        </p:blipFill>
        <p:spPr>
          <a:xfrm>
            <a:off x="6144950" y="4023268"/>
            <a:ext cx="2303722" cy="59552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2ca9a295fa4_0_23"/>
          <p:cNvSpPr/>
          <p:nvPr/>
        </p:nvSpPr>
        <p:spPr>
          <a:xfrm>
            <a:off x="2578200" y="2286975"/>
            <a:ext cx="962100" cy="531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Sources of Data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g2ca9a295fa4_0_23"/>
          <p:cNvSpPr/>
          <p:nvPr/>
        </p:nvSpPr>
        <p:spPr>
          <a:xfrm>
            <a:off x="6325200" y="2912575"/>
            <a:ext cx="895200" cy="415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Helvetica Neue"/>
                <a:ea typeface="Helvetica Neue"/>
                <a:cs typeface="Helvetica Neue"/>
                <a:sym typeface="Helvetica Neue"/>
              </a:rPr>
              <a:t>Services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5" name="Google Shape;75;g2ca9a295fa4_0_23"/>
          <p:cNvCxnSpPr>
            <a:stCxn id="67" idx="1"/>
            <a:endCxn id="68" idx="0"/>
          </p:cNvCxnSpPr>
          <p:nvPr/>
        </p:nvCxnSpPr>
        <p:spPr>
          <a:xfrm flipH="1">
            <a:off x="5181525" y="2009763"/>
            <a:ext cx="420600" cy="902700"/>
          </a:xfrm>
          <a:prstGeom prst="curvedConnector2">
            <a:avLst/>
          </a:prstGeom>
          <a:noFill/>
          <a:ln cap="flat" cmpd="sng" w="9525">
            <a:solidFill>
              <a:srgbClr val="E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" name="Google Shape;76;g2ca9a295fa4_0_23"/>
          <p:cNvCxnSpPr>
            <a:stCxn id="68" idx="0"/>
            <a:endCxn id="67" idx="1"/>
          </p:cNvCxnSpPr>
          <p:nvPr/>
        </p:nvCxnSpPr>
        <p:spPr>
          <a:xfrm rot="-5400000">
            <a:off x="4940550" y="2250925"/>
            <a:ext cx="902700" cy="420600"/>
          </a:xfrm>
          <a:prstGeom prst="curvedConnector2">
            <a:avLst/>
          </a:prstGeom>
          <a:noFill/>
          <a:ln cap="flat" cmpd="sng" w="9525">
            <a:solidFill>
              <a:srgbClr val="E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" name="Google Shape;77;g2ca9a295fa4_0_23"/>
          <p:cNvCxnSpPr>
            <a:stCxn id="68" idx="3"/>
            <a:endCxn id="74" idx="1"/>
          </p:cNvCxnSpPr>
          <p:nvPr/>
        </p:nvCxnSpPr>
        <p:spPr>
          <a:xfrm>
            <a:off x="5496750" y="3120475"/>
            <a:ext cx="828600" cy="6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rgbClr val="E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g2ca9a295fa4_0_23"/>
          <p:cNvCxnSpPr>
            <a:stCxn id="74" idx="1"/>
            <a:endCxn id="68" idx="3"/>
          </p:cNvCxnSpPr>
          <p:nvPr/>
        </p:nvCxnSpPr>
        <p:spPr>
          <a:xfrm flipH="1">
            <a:off x="5496900" y="3120475"/>
            <a:ext cx="828300" cy="600"/>
          </a:xfrm>
          <a:prstGeom prst="curvedConnector3">
            <a:avLst>
              <a:gd fmla="val 50009" name="adj1"/>
            </a:avLst>
          </a:prstGeom>
          <a:noFill/>
          <a:ln cap="flat" cmpd="sng" w="9525">
            <a:solidFill>
              <a:srgbClr val="E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" name="Google Shape;79;g2ca9a295fa4_0_23"/>
          <p:cNvCxnSpPr>
            <a:stCxn id="74" idx="0"/>
            <a:endCxn id="67" idx="3"/>
          </p:cNvCxnSpPr>
          <p:nvPr/>
        </p:nvCxnSpPr>
        <p:spPr>
          <a:xfrm flipH="1" rot="5400000">
            <a:off x="6126150" y="2265925"/>
            <a:ext cx="902700" cy="390600"/>
          </a:xfrm>
          <a:prstGeom prst="curvedConnector2">
            <a:avLst/>
          </a:prstGeom>
          <a:noFill/>
          <a:ln cap="flat" cmpd="sng" w="9525">
            <a:solidFill>
              <a:srgbClr val="E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" name="Google Shape;80;g2ca9a295fa4_0_23"/>
          <p:cNvCxnSpPr>
            <a:stCxn id="67" idx="3"/>
            <a:endCxn id="74" idx="0"/>
          </p:cNvCxnSpPr>
          <p:nvPr/>
        </p:nvCxnSpPr>
        <p:spPr>
          <a:xfrm>
            <a:off x="6382125" y="2009763"/>
            <a:ext cx="390600" cy="902700"/>
          </a:xfrm>
          <a:prstGeom prst="curvedConnector2">
            <a:avLst/>
          </a:prstGeom>
          <a:noFill/>
          <a:ln cap="flat" cmpd="sng" w="9525">
            <a:solidFill>
              <a:srgbClr val="E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cd2c87be09_0_0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Conclusions</a:t>
            </a:r>
            <a:endParaRPr/>
          </a:p>
        </p:txBody>
      </p:sp>
      <p:sp>
        <p:nvSpPr>
          <p:cNvPr id="490" name="Google Shape;490;g2cd2c87be09_0_0"/>
          <p:cNvSpPr txBox="1"/>
          <p:nvPr>
            <p:ph idx="1" type="body"/>
          </p:nvPr>
        </p:nvSpPr>
        <p:spPr>
          <a:xfrm>
            <a:off x="304500" y="836100"/>
            <a:ext cx="8535000" cy="3471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▪"/>
            </a:pPr>
            <a:r>
              <a:rPr b="1" lang="es-ES" sz="1800"/>
              <a:t>WoTDT ontology</a:t>
            </a:r>
            <a:r>
              <a:rPr lang="es-ES" sz="1800"/>
              <a:t> is developed as an </a:t>
            </a:r>
            <a:r>
              <a:rPr b="1" lang="es-ES" sz="1800"/>
              <a:t>extension of TD ontology</a:t>
            </a:r>
            <a:r>
              <a:rPr lang="es-ES" sz="1800"/>
              <a:t> to describe the </a:t>
            </a:r>
            <a:r>
              <a:rPr b="1" lang="es-ES" sz="1800"/>
              <a:t>five-dimensional architecture</a:t>
            </a:r>
            <a:r>
              <a:rPr lang="es-ES" sz="1800"/>
              <a:t> approach of </a:t>
            </a:r>
            <a:r>
              <a:rPr b="1" lang="es-ES" sz="1800"/>
              <a:t>DTws</a:t>
            </a:r>
            <a:r>
              <a:rPr lang="es-ES" sz="1800"/>
              <a:t>.</a:t>
            </a:r>
            <a:endParaRPr sz="18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▪"/>
            </a:pPr>
            <a:r>
              <a:rPr lang="es-ES" sz="1800"/>
              <a:t>Thanks to </a:t>
            </a:r>
            <a:r>
              <a:rPr b="1" lang="es-ES" sz="1800"/>
              <a:t>WoT</a:t>
            </a:r>
            <a:r>
              <a:rPr lang="es-ES" sz="1800"/>
              <a:t>, this ontology enables a more </a:t>
            </a:r>
            <a:r>
              <a:rPr b="1" lang="es-ES" sz="1800"/>
              <a:t>precise comprehension</a:t>
            </a:r>
            <a:r>
              <a:rPr lang="es-ES" sz="1800"/>
              <a:t> of the DTws and provides </a:t>
            </a:r>
            <a:r>
              <a:rPr b="1" lang="es-ES" sz="1800"/>
              <a:t>direct access</a:t>
            </a:r>
            <a:r>
              <a:rPr lang="es-ES" sz="1800"/>
              <a:t> to all the </a:t>
            </a:r>
            <a:r>
              <a:rPr b="1" lang="es-ES" sz="1800"/>
              <a:t>system functionalities</a:t>
            </a:r>
            <a:r>
              <a:rPr lang="es-ES" sz="1800"/>
              <a:t>.</a:t>
            </a:r>
            <a:endParaRPr sz="18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▪"/>
            </a:pPr>
            <a:r>
              <a:rPr lang="es-ES" sz="1800"/>
              <a:t>Despite </a:t>
            </a:r>
            <a:r>
              <a:rPr b="1" lang="es-ES" sz="1800"/>
              <a:t>being initially designed for the construction domain</a:t>
            </a:r>
            <a:r>
              <a:rPr lang="es-ES" sz="1800"/>
              <a:t>, the ontology is </a:t>
            </a:r>
            <a:r>
              <a:rPr b="1" lang="es-ES" sz="1800"/>
              <a:t>flexible enough</a:t>
            </a:r>
            <a:r>
              <a:rPr lang="es-ES" sz="1800"/>
              <a:t> to incorporate new classes and subclasses to the different dimensions, to </a:t>
            </a:r>
            <a:r>
              <a:rPr b="1" lang="es-ES" sz="1800"/>
              <a:t>cover other domains</a:t>
            </a:r>
            <a:r>
              <a:rPr lang="es-ES" sz="1800"/>
              <a:t>.</a:t>
            </a:r>
            <a:endParaRPr sz="1800"/>
          </a:p>
        </p:txBody>
      </p:sp>
      <p:sp>
        <p:nvSpPr>
          <p:cNvPr id="491" name="Google Shape;491;g2cd2c87be09_0_0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cd8c01d6ed_0_106"/>
          <p:cNvSpPr txBox="1"/>
          <p:nvPr>
            <p:ph idx="1" type="body"/>
          </p:nvPr>
        </p:nvSpPr>
        <p:spPr>
          <a:xfrm>
            <a:off x="340900" y="289250"/>
            <a:ext cx="8535000" cy="44946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29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</a:pPr>
            <a:r>
              <a:rPr b="1" lang="es-ES" sz="1800"/>
              <a:t>Aggregation of DTws to create an ecosystem of DTws</a:t>
            </a:r>
            <a:endParaRPr b="1" sz="1800"/>
          </a:p>
          <a:p>
            <a:pPr indent="0" lvl="0" marL="0" rtl="0" algn="l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</a:pPr>
            <a:r>
              <a:rPr lang="es-ES" sz="1800"/>
              <a:t>An </a:t>
            </a:r>
            <a:r>
              <a:rPr b="1" lang="es-ES" sz="1800"/>
              <a:t>aggregation of DTws </a:t>
            </a:r>
            <a:r>
              <a:rPr lang="es-ES" sz="1800"/>
              <a:t>consists on </a:t>
            </a:r>
            <a:r>
              <a:rPr b="1" lang="es-ES" sz="1800"/>
              <a:t>combine two DTws </a:t>
            </a:r>
            <a:r>
              <a:rPr lang="es-ES" sz="1800"/>
              <a:t>in order to</a:t>
            </a:r>
            <a:r>
              <a:rPr b="1" lang="es-ES" sz="1800"/>
              <a:t> provide benefits </a:t>
            </a:r>
            <a:r>
              <a:rPr lang="es-ES" sz="1800"/>
              <a:t>of one DTw to the other one linked.</a:t>
            </a:r>
            <a:endParaRPr sz="1800"/>
          </a:p>
          <a:p>
            <a:pPr indent="0" lvl="0" marL="0" rtl="0" algn="l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</a:pPr>
            <a:r>
              <a:rPr lang="es-ES" sz="1800"/>
              <a:t>An </a:t>
            </a:r>
            <a:r>
              <a:rPr b="1" lang="es-ES" sz="1800"/>
              <a:t>ecosystem of DTws</a:t>
            </a:r>
            <a:r>
              <a:rPr lang="es-ES" sz="1800"/>
              <a:t> can be created within the </a:t>
            </a:r>
            <a:r>
              <a:rPr b="1" lang="es-ES" sz="1800"/>
              <a:t>combination of different DTws</a:t>
            </a:r>
            <a:r>
              <a:rPr lang="es-ES" sz="1800"/>
              <a:t> in order to generate a </a:t>
            </a:r>
            <a:r>
              <a:rPr b="1" lang="es-ES" sz="1800"/>
              <a:t>DTw composed of multiple DTws</a:t>
            </a:r>
            <a:r>
              <a:rPr lang="es-ES" sz="1800"/>
              <a:t>.</a:t>
            </a:r>
            <a:endParaRPr sz="1800"/>
          </a:p>
          <a:p>
            <a:pPr indent="0" lvl="0" marL="0" rtl="0" algn="l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</a:pPr>
            <a:r>
              <a:rPr lang="es-ES" sz="1800"/>
              <a:t>How two </a:t>
            </a:r>
            <a:r>
              <a:rPr b="1" lang="es-ES" sz="1800"/>
              <a:t>DTws</a:t>
            </a:r>
            <a:r>
              <a:rPr lang="es-ES" sz="1800"/>
              <a:t> can be </a:t>
            </a:r>
            <a:r>
              <a:rPr b="1" lang="es-ES" sz="1800"/>
              <a:t>combined</a:t>
            </a:r>
            <a:r>
              <a:rPr lang="es-ES" sz="1800"/>
              <a:t>?</a:t>
            </a:r>
            <a:endParaRPr sz="1800"/>
          </a:p>
          <a:p>
            <a:pPr indent="0" lvl="0" marL="0" rtl="0" algn="l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</a:pPr>
            <a:r>
              <a:rPr lang="es-ES" sz="1800"/>
              <a:t>How WoT can help at this aggregation?</a:t>
            </a:r>
            <a:endParaRPr b="1" sz="2200"/>
          </a:p>
          <a:p>
            <a:pPr indent="0" lvl="0" marL="0" rtl="0" algn="ctr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59436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s-ES" sz="2200"/>
              <a:t>ANY IDEAS?</a:t>
            </a:r>
            <a:endParaRPr b="1" sz="2200"/>
          </a:p>
        </p:txBody>
      </p:sp>
      <p:sp>
        <p:nvSpPr>
          <p:cNvPr id="497" name="Google Shape;497;g2cd8c01d6ed_0_106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Future Challenge</a:t>
            </a:r>
            <a:endParaRPr/>
          </a:p>
        </p:txBody>
      </p:sp>
      <p:sp>
        <p:nvSpPr>
          <p:cNvPr id="498" name="Google Shape;498;g2cd8c01d6ed_0_106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9" name="Google Shape;499;g2cd8c01d6ed_0_106"/>
          <p:cNvGrpSpPr/>
          <p:nvPr/>
        </p:nvGrpSpPr>
        <p:grpSpPr>
          <a:xfrm>
            <a:off x="3208700" y="4003850"/>
            <a:ext cx="2726575" cy="541875"/>
            <a:chOff x="2781075" y="3620575"/>
            <a:chExt cx="2726575" cy="541875"/>
          </a:xfrm>
        </p:grpSpPr>
        <p:sp>
          <p:nvSpPr>
            <p:cNvPr id="500" name="Google Shape;500;g2cd8c01d6ed_0_106"/>
            <p:cNvSpPr/>
            <p:nvPr/>
          </p:nvSpPr>
          <p:spPr>
            <a:xfrm>
              <a:off x="2781075" y="3630850"/>
              <a:ext cx="962100" cy="531600"/>
            </a:xfrm>
            <a:prstGeom prst="rect">
              <a:avLst/>
            </a:prstGeom>
            <a:solidFill>
              <a:srgbClr val="F4B08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DTw</a:t>
              </a:r>
              <a:r>
                <a:rPr b="1" baseline="-25000" lang="es-ES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="1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1" name="Google Shape;501;g2cd8c01d6ed_0_106"/>
            <p:cNvSpPr/>
            <p:nvPr/>
          </p:nvSpPr>
          <p:spPr>
            <a:xfrm>
              <a:off x="4545550" y="3620575"/>
              <a:ext cx="962100" cy="531600"/>
            </a:xfrm>
            <a:prstGeom prst="rect">
              <a:avLst/>
            </a:prstGeom>
            <a:solidFill>
              <a:srgbClr val="A8D08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DTw</a:t>
              </a:r>
              <a:r>
                <a:rPr b="1" baseline="-25000" lang="es-ES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="1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02" name="Google Shape;502;g2cd8c01d6ed_0_106"/>
            <p:cNvCxnSpPr>
              <a:stCxn id="500" idx="0"/>
              <a:endCxn id="501" idx="0"/>
            </p:cNvCxnSpPr>
            <p:nvPr/>
          </p:nvCxnSpPr>
          <p:spPr>
            <a:xfrm rot="-5400000">
              <a:off x="4139325" y="2743450"/>
              <a:ext cx="10200" cy="1764600"/>
            </a:xfrm>
            <a:prstGeom prst="curvedConnector3">
              <a:avLst>
                <a:gd fmla="val 243529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3" name="Google Shape;503;g2cd8c01d6ed_0_106"/>
            <p:cNvCxnSpPr>
              <a:stCxn id="501" idx="2"/>
              <a:endCxn id="500" idx="2"/>
            </p:cNvCxnSpPr>
            <p:nvPr/>
          </p:nvCxnSpPr>
          <p:spPr>
            <a:xfrm rot="5400000">
              <a:off x="4139200" y="3274975"/>
              <a:ext cx="10200" cy="1764600"/>
            </a:xfrm>
            <a:prstGeom prst="curvedConnector3">
              <a:avLst>
                <a:gd fmla="val 243529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504" name="Google Shape;504;g2cd8c01d6ed_0_106"/>
          <p:cNvPicPr preferRelativeResize="0"/>
          <p:nvPr/>
        </p:nvPicPr>
        <p:blipFill rotWithShape="1">
          <a:blip r:embed="rId3">
            <a:alphaModFix/>
          </a:blip>
          <a:srcRect b="0" l="-8005" r="-8017" t="-16022"/>
          <a:stretch/>
        </p:blipFill>
        <p:spPr>
          <a:xfrm>
            <a:off x="8083775" y="4190063"/>
            <a:ext cx="724950" cy="7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cd8c01d6ed_0_119"/>
          <p:cNvSpPr txBox="1"/>
          <p:nvPr>
            <p:ph idx="1" type="body"/>
          </p:nvPr>
        </p:nvSpPr>
        <p:spPr>
          <a:xfrm>
            <a:off x="340900" y="289250"/>
            <a:ext cx="8535000" cy="44946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29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</a:pPr>
            <a:r>
              <a:rPr b="1" lang="es-ES" sz="1800"/>
              <a:t>Aggregation of DTws to create an ecosystem of DTws</a:t>
            </a:r>
            <a:endParaRPr b="1" sz="1800"/>
          </a:p>
          <a:p>
            <a:pPr indent="0" lvl="0" marL="0" rtl="0" algn="l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</a:pPr>
            <a:r>
              <a:rPr lang="es-ES" sz="1800"/>
              <a:t>An </a:t>
            </a:r>
            <a:r>
              <a:rPr b="1" lang="es-ES" sz="1800"/>
              <a:t>aggregation of DTws </a:t>
            </a:r>
            <a:r>
              <a:rPr lang="es-ES" sz="1800"/>
              <a:t>consists on </a:t>
            </a:r>
            <a:r>
              <a:rPr b="1" lang="es-ES" sz="1800"/>
              <a:t>combine two DTws </a:t>
            </a:r>
            <a:r>
              <a:rPr lang="es-ES" sz="1800"/>
              <a:t>in order to</a:t>
            </a:r>
            <a:r>
              <a:rPr b="1" lang="es-ES" sz="1800"/>
              <a:t> provide benefits </a:t>
            </a:r>
            <a:r>
              <a:rPr lang="es-ES" sz="1800"/>
              <a:t>of one DTw to the other one linked.</a:t>
            </a:r>
            <a:endParaRPr sz="1800"/>
          </a:p>
          <a:p>
            <a:pPr indent="0" lvl="0" marL="0" rtl="0" algn="l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</a:pPr>
            <a:r>
              <a:rPr lang="es-ES" sz="1800"/>
              <a:t>An </a:t>
            </a:r>
            <a:r>
              <a:rPr b="1" lang="es-ES" sz="1800"/>
              <a:t>ecosystem of DTws</a:t>
            </a:r>
            <a:r>
              <a:rPr lang="es-ES" sz="1800"/>
              <a:t> can be created within the </a:t>
            </a:r>
            <a:r>
              <a:rPr b="1" lang="es-ES" sz="1800"/>
              <a:t>combination of different DTws</a:t>
            </a:r>
            <a:r>
              <a:rPr lang="es-ES" sz="1800"/>
              <a:t> in order to generate a </a:t>
            </a:r>
            <a:r>
              <a:rPr b="1" lang="es-ES" sz="1800"/>
              <a:t>DTw composed of multiple DTws</a:t>
            </a:r>
            <a:r>
              <a:rPr lang="es-ES" sz="1800"/>
              <a:t>.</a:t>
            </a:r>
            <a:endParaRPr sz="1800"/>
          </a:p>
          <a:p>
            <a:pPr indent="0" lvl="0" marL="0" rtl="0" algn="l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</a:pPr>
            <a:r>
              <a:rPr lang="es-ES" sz="1800"/>
              <a:t>How two </a:t>
            </a:r>
            <a:r>
              <a:rPr b="1" lang="es-ES" sz="1800"/>
              <a:t>DTws</a:t>
            </a:r>
            <a:r>
              <a:rPr lang="es-ES" sz="1800"/>
              <a:t> can be </a:t>
            </a:r>
            <a:r>
              <a:rPr b="1" lang="es-ES" sz="1800"/>
              <a:t>combined</a:t>
            </a:r>
            <a:r>
              <a:rPr lang="es-ES" sz="1800"/>
              <a:t>?</a:t>
            </a:r>
            <a:endParaRPr sz="1800"/>
          </a:p>
          <a:p>
            <a:pPr indent="0" lvl="0" marL="0" rtl="0" algn="l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</a:pPr>
            <a:r>
              <a:rPr lang="es-ES" sz="1800"/>
              <a:t>How WoT can help at this aggregation?</a:t>
            </a:r>
            <a:endParaRPr b="1" sz="2200"/>
          </a:p>
          <a:p>
            <a:pPr indent="0" lvl="0" marL="0" rtl="0" algn="ctr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59436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s-ES" sz="2200"/>
              <a:t>ANY IDEAS?</a:t>
            </a:r>
            <a:endParaRPr b="1" sz="2200"/>
          </a:p>
        </p:txBody>
      </p:sp>
      <p:sp>
        <p:nvSpPr>
          <p:cNvPr id="510" name="Google Shape;510;g2cd8c01d6ed_0_119"/>
          <p:cNvSpPr/>
          <p:nvPr/>
        </p:nvSpPr>
        <p:spPr>
          <a:xfrm>
            <a:off x="3124200" y="3649975"/>
            <a:ext cx="2880300" cy="12345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DTw</a:t>
            </a:r>
            <a:r>
              <a:rPr b="1" baseline="-25000" lang="es-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endParaRPr b="1" baseline="-2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1" name="Google Shape;511;g2cd8c01d6ed_0_119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Future Challenge</a:t>
            </a:r>
            <a:endParaRPr/>
          </a:p>
        </p:txBody>
      </p:sp>
      <p:sp>
        <p:nvSpPr>
          <p:cNvPr id="512" name="Google Shape;512;g2cd8c01d6ed_0_119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g2cd8c01d6ed_0_119"/>
          <p:cNvPicPr preferRelativeResize="0"/>
          <p:nvPr/>
        </p:nvPicPr>
        <p:blipFill rotWithShape="1">
          <a:blip r:embed="rId3">
            <a:alphaModFix/>
          </a:blip>
          <a:srcRect b="0" l="-8005" r="-8017" t="-16022"/>
          <a:stretch/>
        </p:blipFill>
        <p:spPr>
          <a:xfrm>
            <a:off x="8083775" y="4190063"/>
            <a:ext cx="724950" cy="724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" name="Google Shape;514;g2cd8c01d6ed_0_119"/>
          <p:cNvGrpSpPr/>
          <p:nvPr/>
        </p:nvGrpSpPr>
        <p:grpSpPr>
          <a:xfrm>
            <a:off x="3208700" y="4003850"/>
            <a:ext cx="2726575" cy="541875"/>
            <a:chOff x="2781075" y="3620575"/>
            <a:chExt cx="2726575" cy="541875"/>
          </a:xfrm>
        </p:grpSpPr>
        <p:sp>
          <p:nvSpPr>
            <p:cNvPr id="515" name="Google Shape;515;g2cd8c01d6ed_0_119"/>
            <p:cNvSpPr/>
            <p:nvPr/>
          </p:nvSpPr>
          <p:spPr>
            <a:xfrm>
              <a:off x="2781075" y="3630850"/>
              <a:ext cx="962100" cy="531600"/>
            </a:xfrm>
            <a:prstGeom prst="rect">
              <a:avLst/>
            </a:prstGeom>
            <a:solidFill>
              <a:srgbClr val="F4B08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DTw</a:t>
              </a:r>
              <a:r>
                <a:rPr b="1" baseline="-25000" lang="es-ES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="1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6" name="Google Shape;516;g2cd8c01d6ed_0_119"/>
            <p:cNvSpPr/>
            <p:nvPr/>
          </p:nvSpPr>
          <p:spPr>
            <a:xfrm>
              <a:off x="4545550" y="3620575"/>
              <a:ext cx="962100" cy="531600"/>
            </a:xfrm>
            <a:prstGeom prst="rect">
              <a:avLst/>
            </a:prstGeom>
            <a:solidFill>
              <a:srgbClr val="A8D08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DTw</a:t>
              </a:r>
              <a:r>
                <a:rPr b="1" baseline="-25000" lang="es-ES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="1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17" name="Google Shape;517;g2cd8c01d6ed_0_119"/>
            <p:cNvCxnSpPr>
              <a:stCxn id="515" idx="0"/>
              <a:endCxn id="516" idx="0"/>
            </p:cNvCxnSpPr>
            <p:nvPr/>
          </p:nvCxnSpPr>
          <p:spPr>
            <a:xfrm rot="-5400000">
              <a:off x="4139325" y="2743450"/>
              <a:ext cx="10200" cy="1764600"/>
            </a:xfrm>
            <a:prstGeom prst="curvedConnector3">
              <a:avLst>
                <a:gd fmla="val 243529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8" name="Google Shape;518;g2cd8c01d6ed_0_119"/>
            <p:cNvCxnSpPr>
              <a:stCxn id="516" idx="2"/>
              <a:endCxn id="515" idx="2"/>
            </p:cNvCxnSpPr>
            <p:nvPr/>
          </p:nvCxnSpPr>
          <p:spPr>
            <a:xfrm rot="5400000">
              <a:off x="4139200" y="3274975"/>
              <a:ext cx="10200" cy="1764600"/>
            </a:xfrm>
            <a:prstGeom prst="curvedConnector3">
              <a:avLst>
                <a:gd fmla="val 243529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31b6014d7_1_0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Q &amp; A</a:t>
            </a:r>
            <a:endParaRPr/>
          </a:p>
        </p:txBody>
      </p:sp>
      <p:sp>
        <p:nvSpPr>
          <p:cNvPr id="524" name="Google Shape;524;g2b31b6014d7_1_0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g2b31b6014d7_1_0"/>
          <p:cNvPicPr preferRelativeResize="0"/>
          <p:nvPr/>
        </p:nvPicPr>
        <p:blipFill rotWithShape="1">
          <a:blip r:embed="rId3">
            <a:alphaModFix/>
          </a:blip>
          <a:srcRect b="8491" l="8093" r="6980" t="10563"/>
          <a:stretch/>
        </p:blipFill>
        <p:spPr>
          <a:xfrm>
            <a:off x="2096650" y="788600"/>
            <a:ext cx="4950725" cy="29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2b31b6014d7_1_0"/>
          <p:cNvSpPr txBox="1"/>
          <p:nvPr/>
        </p:nvSpPr>
        <p:spPr>
          <a:xfrm>
            <a:off x="0" y="3653925"/>
            <a:ext cx="91440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700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Many Thanks!</a:t>
            </a:r>
            <a:endParaRPr b="1" sz="3700"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7" name="Google Shape;527;g2b31b6014d7_1_0"/>
          <p:cNvSpPr txBox="1"/>
          <p:nvPr/>
        </p:nvSpPr>
        <p:spPr>
          <a:xfrm>
            <a:off x="1080600" y="4324975"/>
            <a:ext cx="6982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Salvador González</a:t>
            </a:r>
            <a:r>
              <a:rPr b="1" lang="es-ES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b="1" i="0" lang="es-ES" sz="14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Gerpe, </a:t>
            </a:r>
            <a:r>
              <a:rPr b="0" i="0" lang="es-ES" sz="14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Andrea Cimmino</a:t>
            </a:r>
            <a:r>
              <a:rPr lang="es-ES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b="0" i="0" lang="es-ES" sz="14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Raúl García-Castro</a:t>
            </a:r>
            <a:endParaRPr b="1" i="0" sz="2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8" name="Google Shape;528;g2b31b6014d7_1_0"/>
          <p:cNvSpPr txBox="1"/>
          <p:nvPr/>
        </p:nvSpPr>
        <p:spPr>
          <a:xfrm>
            <a:off x="3124210" y="4636660"/>
            <a:ext cx="28956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Helvetica Neue"/>
              <a:buNone/>
            </a:pPr>
            <a:r>
              <a:rPr b="0" i="0" lang="es-ES" sz="12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salvador.gonzalez.gerpe@upm.es</a:t>
            </a:r>
            <a:endParaRPr b="0" i="0" sz="1150" u="none" cap="none" strike="noStrike">
              <a:solidFill>
                <a:srgbClr val="666666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4" id="529" name="Google Shape;529;g2b31b6014d7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4198" y="4674738"/>
            <a:ext cx="252001" cy="25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cd8c01d6ed_0_1"/>
          <p:cNvSpPr txBox="1"/>
          <p:nvPr/>
        </p:nvSpPr>
        <p:spPr>
          <a:xfrm>
            <a:off x="2658546" y="735985"/>
            <a:ext cx="58788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WoT Digital Twin Ontology (WoTDT)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5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Ontology Engineering Group</a:t>
            </a:r>
            <a:r>
              <a:rPr b="0" i="0" lang="es-ES" sz="15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endParaRPr b="0" i="0" sz="1500" u="none" cap="none" strike="noStrike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5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Universidad Politécnica de Madrid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Salvador González</a:t>
            </a:r>
            <a:r>
              <a:rPr b="1" lang="es-ES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b="1" i="0" lang="es-ES" sz="14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Gerpe, </a:t>
            </a:r>
            <a:r>
              <a:rPr b="0" i="0" lang="es-ES" sz="14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Andrea Cimmino,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Raúl García-Castro</a:t>
            </a:r>
            <a:endParaRPr b="1" i="0" sz="14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Picture 13" id="535" name="Google Shape;535;g2cd8c01d6ed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1410" y="3348339"/>
            <a:ext cx="246961" cy="25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2cd8c01d6ed_0_1"/>
          <p:cNvSpPr txBox="1"/>
          <p:nvPr/>
        </p:nvSpPr>
        <p:spPr>
          <a:xfrm>
            <a:off x="7115632" y="3348339"/>
            <a:ext cx="21099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Helvetica Neue"/>
              <a:buNone/>
            </a:pPr>
            <a:r>
              <a:rPr lang="es-ES" sz="12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05</a:t>
            </a:r>
            <a:r>
              <a:rPr b="0" i="0" lang="es-ES" sz="12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/202</a:t>
            </a:r>
            <a:r>
              <a:rPr lang="es-ES" sz="12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0" i="0" sz="12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7" name="Google Shape;537;g2cd8c01d6ed_0_1"/>
          <p:cNvSpPr txBox="1"/>
          <p:nvPr/>
        </p:nvSpPr>
        <p:spPr>
          <a:xfrm>
            <a:off x="2800497" y="3293385"/>
            <a:ext cx="28956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Helvetica Neue"/>
              <a:buNone/>
            </a:pPr>
            <a:r>
              <a:rPr b="0" i="0" lang="es-ES" sz="12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salvador.gonzalez.gerpe@upm.es</a:t>
            </a:r>
            <a:endParaRPr b="0" i="0" sz="1150" u="none" cap="none" strike="noStrike">
              <a:solidFill>
                <a:srgbClr val="666666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4" id="538" name="Google Shape;538;g2cd8c01d6ed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3598" y="3348338"/>
            <a:ext cx="252001" cy="252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EG logo" id="539" name="Google Shape;539;g2cd8c01d6ed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6085" y="3934952"/>
            <a:ext cx="2303722" cy="595528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2cd8c01d6ed_0_1"/>
          <p:cNvSpPr txBox="1"/>
          <p:nvPr/>
        </p:nvSpPr>
        <p:spPr>
          <a:xfrm>
            <a:off x="4042588" y="121925"/>
            <a:ext cx="31107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WoT Meetup</a:t>
            </a:r>
            <a:endParaRPr sz="24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2ca9a295fa4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337" y="744405"/>
            <a:ext cx="8315328" cy="365469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2ca9a295fa4_0_48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Digital Twin five-dimensional architecture</a:t>
            </a:r>
            <a:endParaRPr/>
          </a:p>
        </p:txBody>
      </p:sp>
      <p:sp>
        <p:nvSpPr>
          <p:cNvPr id="87" name="Google Shape;87;g2ca9a295fa4_0_48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2ca9a295fa4_0_48"/>
          <p:cNvSpPr/>
          <p:nvPr/>
        </p:nvSpPr>
        <p:spPr>
          <a:xfrm>
            <a:off x="2669241" y="1530664"/>
            <a:ext cx="7800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2ca9a295fa4_0_48"/>
          <p:cNvSpPr/>
          <p:nvPr/>
        </p:nvSpPr>
        <p:spPr>
          <a:xfrm>
            <a:off x="2669241" y="3355042"/>
            <a:ext cx="7800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g2ca9a295fa4_0_48"/>
          <p:cNvPicPr preferRelativeResize="0"/>
          <p:nvPr/>
        </p:nvPicPr>
        <p:blipFill rotWithShape="1">
          <a:blip r:embed="rId3">
            <a:alphaModFix/>
          </a:blip>
          <a:srcRect b="28525" l="51882" r="17730" t="32291"/>
          <a:stretch/>
        </p:blipFill>
        <p:spPr>
          <a:xfrm>
            <a:off x="4693623" y="1948024"/>
            <a:ext cx="2526773" cy="14320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2ca9a295fa4_0_48"/>
          <p:cNvSpPr/>
          <p:nvPr/>
        </p:nvSpPr>
        <p:spPr>
          <a:xfrm>
            <a:off x="5602125" y="1801863"/>
            <a:ext cx="780000" cy="415800"/>
          </a:xfrm>
          <a:prstGeom prst="rect">
            <a:avLst/>
          </a:prstGeom>
          <a:solidFill>
            <a:srgbClr val="2F7AA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8F8F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Models</a:t>
            </a:r>
            <a:endParaRPr>
              <a:solidFill>
                <a:srgbClr val="F8F8F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g2ca9a295fa4_0_48"/>
          <p:cNvSpPr/>
          <p:nvPr/>
        </p:nvSpPr>
        <p:spPr>
          <a:xfrm>
            <a:off x="4866450" y="2912575"/>
            <a:ext cx="630300" cy="4158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g2ca9a295fa4_0_48"/>
          <p:cNvSpPr/>
          <p:nvPr/>
        </p:nvSpPr>
        <p:spPr>
          <a:xfrm>
            <a:off x="2073175" y="774363"/>
            <a:ext cx="1592400" cy="271200"/>
          </a:xfrm>
          <a:prstGeom prst="rect">
            <a:avLst/>
          </a:prstGeom>
          <a:solidFill>
            <a:srgbClr val="A8D0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Helvetica Neue"/>
                <a:ea typeface="Helvetica Neue"/>
                <a:cs typeface="Helvetica Neue"/>
                <a:sym typeface="Helvetica Neue"/>
              </a:rPr>
              <a:t>Real-World Entity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g2ca9a295fa4_0_48"/>
          <p:cNvSpPr/>
          <p:nvPr/>
        </p:nvSpPr>
        <p:spPr>
          <a:xfrm>
            <a:off x="5422500" y="774363"/>
            <a:ext cx="1592400" cy="271200"/>
          </a:xfrm>
          <a:prstGeom prst="rect">
            <a:avLst/>
          </a:prstGeom>
          <a:solidFill>
            <a:srgbClr val="9CC2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Helvetica Neue"/>
                <a:ea typeface="Helvetica Neue"/>
                <a:cs typeface="Helvetica Neue"/>
                <a:sym typeface="Helvetica Neue"/>
              </a:rPr>
              <a:t>Digital Entity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5" name="Google Shape;95;g2ca9a295fa4_0_48"/>
          <p:cNvPicPr preferRelativeResize="0"/>
          <p:nvPr/>
        </p:nvPicPr>
        <p:blipFill rotWithShape="1">
          <a:blip r:embed="rId4">
            <a:alphaModFix/>
          </a:blip>
          <a:srcRect b="28950" l="13834" r="53705" t="31862"/>
          <a:stretch/>
        </p:blipFill>
        <p:spPr>
          <a:xfrm>
            <a:off x="1621552" y="1948037"/>
            <a:ext cx="2699227" cy="1432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EG logo" id="96" name="Google Shape;96;g2ca9a295fa4_0_48"/>
          <p:cNvPicPr preferRelativeResize="0"/>
          <p:nvPr/>
        </p:nvPicPr>
        <p:blipFill rotWithShape="1">
          <a:blip r:embed="rId5">
            <a:alphaModFix amt="40000"/>
          </a:blip>
          <a:srcRect b="0" l="0" r="0" t="0"/>
          <a:stretch/>
        </p:blipFill>
        <p:spPr>
          <a:xfrm>
            <a:off x="6144950" y="4023268"/>
            <a:ext cx="2303722" cy="59552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ca9a295fa4_0_48"/>
          <p:cNvSpPr/>
          <p:nvPr/>
        </p:nvSpPr>
        <p:spPr>
          <a:xfrm>
            <a:off x="2578200" y="2286975"/>
            <a:ext cx="962100" cy="531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Sources of Data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98;g2ca9a295fa4_0_48"/>
          <p:cNvSpPr/>
          <p:nvPr/>
        </p:nvSpPr>
        <p:spPr>
          <a:xfrm>
            <a:off x="6325200" y="2912575"/>
            <a:ext cx="895200" cy="415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Helvetica Neue"/>
                <a:ea typeface="Helvetica Neue"/>
                <a:cs typeface="Helvetica Neue"/>
                <a:sym typeface="Helvetica Neue"/>
              </a:rPr>
              <a:t>Services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9" name="Google Shape;99;g2ca9a295fa4_0_48"/>
          <p:cNvCxnSpPr>
            <a:stCxn id="91" idx="1"/>
            <a:endCxn id="92" idx="0"/>
          </p:cNvCxnSpPr>
          <p:nvPr/>
        </p:nvCxnSpPr>
        <p:spPr>
          <a:xfrm flipH="1">
            <a:off x="5181525" y="2009763"/>
            <a:ext cx="420600" cy="902700"/>
          </a:xfrm>
          <a:prstGeom prst="curvedConnector2">
            <a:avLst/>
          </a:prstGeom>
          <a:noFill/>
          <a:ln cap="flat" cmpd="sng" w="9525">
            <a:solidFill>
              <a:srgbClr val="E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g2ca9a295fa4_0_48"/>
          <p:cNvCxnSpPr>
            <a:stCxn id="92" idx="0"/>
            <a:endCxn id="91" idx="1"/>
          </p:cNvCxnSpPr>
          <p:nvPr/>
        </p:nvCxnSpPr>
        <p:spPr>
          <a:xfrm rot="-5400000">
            <a:off x="4940550" y="2250925"/>
            <a:ext cx="902700" cy="420600"/>
          </a:xfrm>
          <a:prstGeom prst="curvedConnector2">
            <a:avLst/>
          </a:prstGeom>
          <a:noFill/>
          <a:ln cap="flat" cmpd="sng" w="9525">
            <a:solidFill>
              <a:srgbClr val="E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g2ca9a295fa4_0_48"/>
          <p:cNvCxnSpPr>
            <a:stCxn id="92" idx="3"/>
            <a:endCxn id="98" idx="1"/>
          </p:cNvCxnSpPr>
          <p:nvPr/>
        </p:nvCxnSpPr>
        <p:spPr>
          <a:xfrm>
            <a:off x="5496750" y="3120475"/>
            <a:ext cx="828600" cy="6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rgbClr val="E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g2ca9a295fa4_0_48"/>
          <p:cNvCxnSpPr>
            <a:stCxn id="98" idx="1"/>
            <a:endCxn id="92" idx="3"/>
          </p:cNvCxnSpPr>
          <p:nvPr/>
        </p:nvCxnSpPr>
        <p:spPr>
          <a:xfrm flipH="1">
            <a:off x="5496900" y="3120475"/>
            <a:ext cx="828300" cy="600"/>
          </a:xfrm>
          <a:prstGeom prst="curvedConnector3">
            <a:avLst>
              <a:gd fmla="val 50009" name="adj1"/>
            </a:avLst>
          </a:prstGeom>
          <a:noFill/>
          <a:ln cap="flat" cmpd="sng" w="9525">
            <a:solidFill>
              <a:srgbClr val="E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g2ca9a295fa4_0_48"/>
          <p:cNvCxnSpPr>
            <a:stCxn id="98" idx="0"/>
            <a:endCxn id="91" idx="3"/>
          </p:cNvCxnSpPr>
          <p:nvPr/>
        </p:nvCxnSpPr>
        <p:spPr>
          <a:xfrm flipH="1" rot="5400000">
            <a:off x="6126150" y="2265925"/>
            <a:ext cx="902700" cy="390600"/>
          </a:xfrm>
          <a:prstGeom prst="curvedConnector2">
            <a:avLst/>
          </a:prstGeom>
          <a:noFill/>
          <a:ln cap="flat" cmpd="sng" w="9525">
            <a:solidFill>
              <a:srgbClr val="E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g2ca9a295fa4_0_48"/>
          <p:cNvCxnSpPr>
            <a:stCxn id="91" idx="3"/>
            <a:endCxn id="98" idx="0"/>
          </p:cNvCxnSpPr>
          <p:nvPr/>
        </p:nvCxnSpPr>
        <p:spPr>
          <a:xfrm>
            <a:off x="6382125" y="2009763"/>
            <a:ext cx="390600" cy="902700"/>
          </a:xfrm>
          <a:prstGeom prst="curvedConnector2">
            <a:avLst/>
          </a:prstGeom>
          <a:noFill/>
          <a:ln cap="flat" cmpd="sng" w="9525">
            <a:solidFill>
              <a:srgbClr val="E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g2ca9a295fa4_0_48"/>
          <p:cNvSpPr/>
          <p:nvPr/>
        </p:nvSpPr>
        <p:spPr>
          <a:xfrm>
            <a:off x="1057550" y="1423325"/>
            <a:ext cx="9069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Entity *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g2ca9a295fa4_0_48"/>
          <p:cNvSpPr/>
          <p:nvPr/>
        </p:nvSpPr>
        <p:spPr>
          <a:xfrm>
            <a:off x="7072950" y="1180800"/>
            <a:ext cx="9069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2F7A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VirtualEntity *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g2ca9a295fa4_0_48"/>
          <p:cNvSpPr/>
          <p:nvPr/>
        </p:nvSpPr>
        <p:spPr>
          <a:xfrm>
            <a:off x="5330450" y="3756625"/>
            <a:ext cx="8145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DT Data *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g2ca9a295fa4_0_48"/>
          <p:cNvSpPr/>
          <p:nvPr/>
        </p:nvSpPr>
        <p:spPr>
          <a:xfrm>
            <a:off x="7624300" y="3261900"/>
            <a:ext cx="11511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DT Services *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g2ca9a295fa4_0_48"/>
          <p:cNvSpPr/>
          <p:nvPr/>
        </p:nvSpPr>
        <p:spPr>
          <a:xfrm>
            <a:off x="7072950" y="1870638"/>
            <a:ext cx="15105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E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DT Connections *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0" name="Google Shape;110;g2ca9a295fa4_0_48"/>
          <p:cNvCxnSpPr>
            <a:stCxn id="97" idx="0"/>
            <a:endCxn id="105" idx="4"/>
          </p:cNvCxnSpPr>
          <p:nvPr/>
        </p:nvCxnSpPr>
        <p:spPr>
          <a:xfrm rot="10800000">
            <a:off x="1510950" y="1880775"/>
            <a:ext cx="1548300" cy="4062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g2ca9a295fa4_0_48"/>
          <p:cNvCxnSpPr>
            <a:stCxn id="98" idx="2"/>
            <a:endCxn id="108" idx="2"/>
          </p:cNvCxnSpPr>
          <p:nvPr/>
        </p:nvCxnSpPr>
        <p:spPr>
          <a:xfrm>
            <a:off x="6772800" y="3328375"/>
            <a:ext cx="851400" cy="1623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g2ca9a295fa4_0_48"/>
          <p:cNvCxnSpPr>
            <a:stCxn id="91" idx="0"/>
            <a:endCxn id="106" idx="2"/>
          </p:cNvCxnSpPr>
          <p:nvPr/>
        </p:nvCxnSpPr>
        <p:spPr>
          <a:xfrm flipH="1" rot="10800000">
            <a:off x="5992125" y="1409463"/>
            <a:ext cx="1080900" cy="392400"/>
          </a:xfrm>
          <a:prstGeom prst="straightConnector1">
            <a:avLst/>
          </a:prstGeom>
          <a:noFill/>
          <a:ln cap="flat" cmpd="sng" w="28575">
            <a:solidFill>
              <a:srgbClr val="2F7AA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g2ca9a295fa4_0_48"/>
          <p:cNvCxnSpPr>
            <a:stCxn id="92" idx="2"/>
            <a:endCxn id="107" idx="0"/>
          </p:cNvCxnSpPr>
          <p:nvPr/>
        </p:nvCxnSpPr>
        <p:spPr>
          <a:xfrm>
            <a:off x="5181600" y="3328375"/>
            <a:ext cx="556200" cy="4284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g2ca9a295fa4_0_48"/>
          <p:cNvCxnSpPr>
            <a:endCxn id="109" idx="4"/>
          </p:cNvCxnSpPr>
          <p:nvPr/>
        </p:nvCxnSpPr>
        <p:spPr>
          <a:xfrm flipH="1" rot="10800000">
            <a:off x="5260200" y="2328138"/>
            <a:ext cx="2568000" cy="156300"/>
          </a:xfrm>
          <a:prstGeom prst="straightConnector1">
            <a:avLst/>
          </a:prstGeom>
          <a:noFill/>
          <a:ln cap="flat" cmpd="sng" w="19050">
            <a:solidFill>
              <a:srgbClr val="E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g2ca9a295fa4_0_48"/>
          <p:cNvCxnSpPr>
            <a:endCxn id="109" idx="4"/>
          </p:cNvCxnSpPr>
          <p:nvPr/>
        </p:nvCxnSpPr>
        <p:spPr>
          <a:xfrm flipH="1" rot="10800000">
            <a:off x="5923200" y="2328138"/>
            <a:ext cx="1905000" cy="789900"/>
          </a:xfrm>
          <a:prstGeom prst="straightConnector1">
            <a:avLst/>
          </a:prstGeom>
          <a:noFill/>
          <a:ln cap="flat" cmpd="sng" w="19050">
            <a:solidFill>
              <a:srgbClr val="E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g2ca9a295fa4_0_48"/>
          <p:cNvCxnSpPr>
            <a:endCxn id="109" idx="4"/>
          </p:cNvCxnSpPr>
          <p:nvPr/>
        </p:nvCxnSpPr>
        <p:spPr>
          <a:xfrm flipH="1" rot="10800000">
            <a:off x="6746400" y="2328138"/>
            <a:ext cx="1081800" cy="236400"/>
          </a:xfrm>
          <a:prstGeom prst="straightConnector1">
            <a:avLst/>
          </a:prstGeom>
          <a:noFill/>
          <a:ln cap="flat" cmpd="sng" w="19050">
            <a:solidFill>
              <a:srgbClr val="E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g2ca9a295fa4_0_48"/>
          <p:cNvSpPr txBox="1"/>
          <p:nvPr/>
        </p:nvSpPr>
        <p:spPr>
          <a:xfrm>
            <a:off x="121788" y="4059975"/>
            <a:ext cx="3610200" cy="64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100">
                <a:solidFill>
                  <a:schemeClr val="dk1"/>
                </a:solidFill>
              </a:rPr>
              <a:t>* Tao, F., Zhang, M., Liu, Y., &amp; Nee, A. Y. (2018). Digital twin driven prognostics and health management for complex equipment. Cirp Annals, 67(1), 169-172.</a:t>
            </a:r>
            <a:endParaRPr i="1" sz="2400"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a6bdb9878_0_7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COGITO Project</a:t>
            </a:r>
            <a:endParaRPr/>
          </a:p>
        </p:txBody>
      </p:sp>
      <p:sp>
        <p:nvSpPr>
          <p:cNvPr id="123" name="Google Shape;123;g2ca6bdb9878_0_7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EG logo" id="124" name="Google Shape;124;g2ca6bdb9878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4950" y="4023268"/>
            <a:ext cx="2303722" cy="595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ca6bdb9878_0_7"/>
          <p:cNvPicPr preferRelativeResize="0"/>
          <p:nvPr/>
        </p:nvPicPr>
        <p:blipFill rotWithShape="1">
          <a:blip r:embed="rId4">
            <a:alphaModFix/>
          </a:blip>
          <a:srcRect b="66685" l="42416" r="43246" t="23877"/>
          <a:stretch/>
        </p:blipFill>
        <p:spPr>
          <a:xfrm rot="10800000">
            <a:off x="2643502" y="2951382"/>
            <a:ext cx="869700" cy="251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ca6bdb9878_0_7"/>
          <p:cNvPicPr preferRelativeResize="0"/>
          <p:nvPr/>
        </p:nvPicPr>
        <p:blipFill rotWithShape="1">
          <a:blip r:embed="rId4">
            <a:alphaModFix/>
          </a:blip>
          <a:srcRect b="66685" l="42416" r="43246" t="23877"/>
          <a:stretch/>
        </p:blipFill>
        <p:spPr>
          <a:xfrm>
            <a:off x="2643502" y="2064207"/>
            <a:ext cx="869700" cy="251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ca6bdb9878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300" y="1357100"/>
            <a:ext cx="5492666" cy="235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ca6bdb9878_0_7"/>
          <p:cNvSpPr/>
          <p:nvPr/>
        </p:nvSpPr>
        <p:spPr>
          <a:xfrm>
            <a:off x="211000" y="1443100"/>
            <a:ext cx="2411100" cy="22653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g2ca6bdb9878_0_7"/>
          <p:cNvSpPr/>
          <p:nvPr/>
        </p:nvSpPr>
        <p:spPr>
          <a:xfrm>
            <a:off x="7252464" y="1614907"/>
            <a:ext cx="1744800" cy="2031000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g2ca6bdb9878_0_7"/>
          <p:cNvSpPr/>
          <p:nvPr/>
        </p:nvSpPr>
        <p:spPr>
          <a:xfrm>
            <a:off x="5492376" y="1869242"/>
            <a:ext cx="1338600" cy="1651800"/>
          </a:xfrm>
          <a:prstGeom prst="rect">
            <a:avLst/>
          </a:prstGeom>
          <a:noFill/>
          <a:ln cap="flat" cmpd="sng" w="28575">
            <a:solidFill>
              <a:srgbClr val="2F7A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g2ca6bdb9878_0_7"/>
          <p:cNvSpPr/>
          <p:nvPr/>
        </p:nvSpPr>
        <p:spPr>
          <a:xfrm>
            <a:off x="5158932" y="1508354"/>
            <a:ext cx="276300" cy="2059200"/>
          </a:xfrm>
          <a:prstGeom prst="rect">
            <a:avLst/>
          </a:prstGeom>
          <a:noFill/>
          <a:ln cap="flat" cmpd="sng" w="28575">
            <a:solidFill>
              <a:srgbClr val="E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g2ca6bdb9878_0_7"/>
          <p:cNvSpPr/>
          <p:nvPr/>
        </p:nvSpPr>
        <p:spPr>
          <a:xfrm>
            <a:off x="6903652" y="1880820"/>
            <a:ext cx="276300" cy="1334700"/>
          </a:xfrm>
          <a:prstGeom prst="rect">
            <a:avLst/>
          </a:prstGeom>
          <a:noFill/>
          <a:ln cap="flat" cmpd="sng" w="28575">
            <a:solidFill>
              <a:srgbClr val="E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3" name="Google Shape;133;g2ca6bdb9878_0_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021" y="1519938"/>
            <a:ext cx="869700" cy="81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4" name="Google Shape;134;g2ca6bdb9878_0_7"/>
          <p:cNvSpPr txBox="1"/>
          <p:nvPr/>
        </p:nvSpPr>
        <p:spPr>
          <a:xfrm>
            <a:off x="1461882" y="1704257"/>
            <a:ext cx="100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Austria</a:t>
            </a:r>
            <a:endParaRPr sz="1300"/>
          </a:p>
        </p:txBody>
      </p:sp>
      <p:pic>
        <p:nvPicPr>
          <p:cNvPr id="135" name="Google Shape;135;g2ca6bdb9878_0_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7873" y="2104652"/>
            <a:ext cx="869700" cy="80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g2ca6bdb9878_0_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1050" y="2821922"/>
            <a:ext cx="869700" cy="81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7" name="Google Shape;137;g2ca6bdb9878_0_7"/>
          <p:cNvSpPr txBox="1"/>
          <p:nvPr/>
        </p:nvSpPr>
        <p:spPr>
          <a:xfrm>
            <a:off x="1039291" y="3170796"/>
            <a:ext cx="15828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Spain</a:t>
            </a:r>
            <a:endParaRPr sz="1300"/>
          </a:p>
        </p:txBody>
      </p:sp>
      <p:sp>
        <p:nvSpPr>
          <p:cNvPr id="138" name="Google Shape;138;g2ca6bdb9878_0_7"/>
          <p:cNvSpPr txBox="1"/>
          <p:nvPr/>
        </p:nvSpPr>
        <p:spPr>
          <a:xfrm>
            <a:off x="138475" y="2520968"/>
            <a:ext cx="13308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Denmark</a:t>
            </a:r>
            <a:endParaRPr sz="1300"/>
          </a:p>
        </p:txBody>
      </p:sp>
      <p:sp>
        <p:nvSpPr>
          <p:cNvPr id="139" name="Google Shape;139;g2ca6bdb9878_0_7"/>
          <p:cNvSpPr/>
          <p:nvPr/>
        </p:nvSpPr>
        <p:spPr>
          <a:xfrm>
            <a:off x="3512064" y="1524575"/>
            <a:ext cx="1589400" cy="20310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g2ca6bdb9878_0_7"/>
          <p:cNvSpPr/>
          <p:nvPr/>
        </p:nvSpPr>
        <p:spPr>
          <a:xfrm>
            <a:off x="634300" y="393025"/>
            <a:ext cx="1592400" cy="271200"/>
          </a:xfrm>
          <a:prstGeom prst="rect">
            <a:avLst/>
          </a:prstGeom>
          <a:solidFill>
            <a:srgbClr val="A8D0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Helvetica Neue"/>
                <a:ea typeface="Helvetica Neue"/>
                <a:cs typeface="Helvetica Neue"/>
                <a:sym typeface="Helvetica Neue"/>
              </a:rPr>
              <a:t>Real-World Entity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g2ca6bdb9878_0_7"/>
          <p:cNvSpPr/>
          <p:nvPr/>
        </p:nvSpPr>
        <p:spPr>
          <a:xfrm>
            <a:off x="5449388" y="393025"/>
            <a:ext cx="1592400" cy="271200"/>
          </a:xfrm>
          <a:prstGeom prst="rect">
            <a:avLst/>
          </a:prstGeom>
          <a:solidFill>
            <a:srgbClr val="9CC2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Helvetica Neue"/>
                <a:ea typeface="Helvetica Neue"/>
                <a:cs typeface="Helvetica Neue"/>
                <a:sym typeface="Helvetica Neue"/>
              </a:rPr>
              <a:t>Digital Entity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26a31648ae3_0_45"/>
          <p:cNvPicPr preferRelativeResize="0"/>
          <p:nvPr/>
        </p:nvPicPr>
        <p:blipFill rotWithShape="1">
          <a:blip r:embed="rId3">
            <a:alphaModFix/>
          </a:blip>
          <a:srcRect b="66685" l="42416" r="43246" t="23877"/>
          <a:stretch/>
        </p:blipFill>
        <p:spPr>
          <a:xfrm rot="10800000">
            <a:off x="2643502" y="2951382"/>
            <a:ext cx="869700" cy="251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6a31648ae3_0_45"/>
          <p:cNvPicPr preferRelativeResize="0"/>
          <p:nvPr/>
        </p:nvPicPr>
        <p:blipFill rotWithShape="1">
          <a:blip r:embed="rId3">
            <a:alphaModFix/>
          </a:blip>
          <a:srcRect b="66685" l="42416" r="43246" t="23877"/>
          <a:stretch/>
        </p:blipFill>
        <p:spPr>
          <a:xfrm>
            <a:off x="2643502" y="2064207"/>
            <a:ext cx="869700" cy="251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6a31648ae3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300" y="1357100"/>
            <a:ext cx="5492666" cy="235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6a31648ae3_0_45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COGITO Project</a:t>
            </a:r>
            <a:endParaRPr/>
          </a:p>
        </p:txBody>
      </p:sp>
      <p:sp>
        <p:nvSpPr>
          <p:cNvPr id="150" name="Google Shape;150;g26a31648ae3_0_45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6a31648ae3_0_45"/>
          <p:cNvSpPr/>
          <p:nvPr/>
        </p:nvSpPr>
        <p:spPr>
          <a:xfrm>
            <a:off x="963100" y="768000"/>
            <a:ext cx="9069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Entity *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g26a31648ae3_0_45"/>
          <p:cNvSpPr/>
          <p:nvPr/>
        </p:nvSpPr>
        <p:spPr>
          <a:xfrm>
            <a:off x="4843625" y="4089675"/>
            <a:ext cx="9069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2F7A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VirtualEntity *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g26a31648ae3_0_45"/>
          <p:cNvSpPr/>
          <p:nvPr/>
        </p:nvSpPr>
        <p:spPr>
          <a:xfrm>
            <a:off x="3512075" y="541700"/>
            <a:ext cx="8145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DT Data *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g26a31648ae3_0_45"/>
          <p:cNvSpPr/>
          <p:nvPr/>
        </p:nvSpPr>
        <p:spPr>
          <a:xfrm>
            <a:off x="7724850" y="780025"/>
            <a:ext cx="11511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DT Services *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g26a31648ae3_0_45"/>
          <p:cNvSpPr/>
          <p:nvPr/>
        </p:nvSpPr>
        <p:spPr>
          <a:xfrm>
            <a:off x="5506250" y="843125"/>
            <a:ext cx="1510500" cy="457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E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Helvetica Neue"/>
                <a:ea typeface="Helvetica Neue"/>
                <a:cs typeface="Helvetica Neue"/>
                <a:sym typeface="Helvetica Neue"/>
              </a:rPr>
              <a:t>DT Connections *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6" name="Google Shape;156;g26a31648ae3_0_45"/>
          <p:cNvCxnSpPr>
            <a:stCxn id="157" idx="0"/>
            <a:endCxn id="151" idx="4"/>
          </p:cNvCxnSpPr>
          <p:nvPr/>
        </p:nvCxnSpPr>
        <p:spPr>
          <a:xfrm rot="10800000">
            <a:off x="1416550" y="1225600"/>
            <a:ext cx="0" cy="2175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g26a31648ae3_0_45"/>
          <p:cNvCxnSpPr>
            <a:stCxn id="159" idx="0"/>
            <a:endCxn id="154" idx="4"/>
          </p:cNvCxnSpPr>
          <p:nvPr/>
        </p:nvCxnSpPr>
        <p:spPr>
          <a:xfrm flipH="1" rot="10800000">
            <a:off x="8124864" y="1237507"/>
            <a:ext cx="175500" cy="3774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g26a31648ae3_0_45"/>
          <p:cNvCxnSpPr>
            <a:stCxn id="161" idx="2"/>
            <a:endCxn id="152" idx="0"/>
          </p:cNvCxnSpPr>
          <p:nvPr/>
        </p:nvCxnSpPr>
        <p:spPr>
          <a:xfrm flipH="1">
            <a:off x="5297076" y="3521042"/>
            <a:ext cx="864600" cy="568500"/>
          </a:xfrm>
          <a:prstGeom prst="straightConnector1">
            <a:avLst/>
          </a:prstGeom>
          <a:noFill/>
          <a:ln cap="flat" cmpd="sng" w="28575">
            <a:solidFill>
              <a:srgbClr val="2F7AA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g26a31648ae3_0_45"/>
          <p:cNvCxnSpPr>
            <a:stCxn id="163" idx="0"/>
            <a:endCxn id="153" idx="4"/>
          </p:cNvCxnSpPr>
          <p:nvPr/>
        </p:nvCxnSpPr>
        <p:spPr>
          <a:xfrm rot="10800000">
            <a:off x="3919464" y="999275"/>
            <a:ext cx="387300" cy="5253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g26a31648ae3_0_45"/>
          <p:cNvCxnSpPr>
            <a:stCxn id="165" idx="0"/>
            <a:endCxn id="155" idx="4"/>
          </p:cNvCxnSpPr>
          <p:nvPr/>
        </p:nvCxnSpPr>
        <p:spPr>
          <a:xfrm flipH="1" rot="10800000">
            <a:off x="5297082" y="1300754"/>
            <a:ext cx="964500" cy="207600"/>
          </a:xfrm>
          <a:prstGeom prst="straightConnector1">
            <a:avLst/>
          </a:prstGeom>
          <a:noFill/>
          <a:ln cap="flat" cmpd="sng" w="28575">
            <a:solidFill>
              <a:srgbClr val="E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g26a31648ae3_0_45"/>
          <p:cNvCxnSpPr>
            <a:stCxn id="167" idx="0"/>
            <a:endCxn id="155" idx="4"/>
          </p:cNvCxnSpPr>
          <p:nvPr/>
        </p:nvCxnSpPr>
        <p:spPr>
          <a:xfrm rot="10800000">
            <a:off x="6261502" y="1300620"/>
            <a:ext cx="780300" cy="580200"/>
          </a:xfrm>
          <a:prstGeom prst="straightConnector1">
            <a:avLst/>
          </a:prstGeom>
          <a:noFill/>
          <a:ln cap="flat" cmpd="sng" w="28575">
            <a:solidFill>
              <a:srgbClr val="E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g26a31648ae3_0_45"/>
          <p:cNvSpPr txBox="1"/>
          <p:nvPr/>
        </p:nvSpPr>
        <p:spPr>
          <a:xfrm>
            <a:off x="369013" y="4066300"/>
            <a:ext cx="3610200" cy="64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100">
                <a:solidFill>
                  <a:schemeClr val="dk1"/>
                </a:solidFill>
              </a:rPr>
              <a:t>* Tao, F., Zhang, M., Liu, Y., &amp; Nee, A. Y. (2018). Digital twin driven prognostics and health management for complex equipment. Cirp Annals, 67(1), 169-172.</a:t>
            </a:r>
            <a:endParaRPr i="1" sz="2400"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g26a31648ae3_0_45"/>
          <p:cNvSpPr/>
          <p:nvPr/>
        </p:nvSpPr>
        <p:spPr>
          <a:xfrm>
            <a:off x="211000" y="1443100"/>
            <a:ext cx="2411100" cy="22653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g26a31648ae3_0_45"/>
          <p:cNvSpPr/>
          <p:nvPr/>
        </p:nvSpPr>
        <p:spPr>
          <a:xfrm>
            <a:off x="7252464" y="1614907"/>
            <a:ext cx="1744800" cy="2031000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g26a31648ae3_0_45"/>
          <p:cNvSpPr/>
          <p:nvPr/>
        </p:nvSpPr>
        <p:spPr>
          <a:xfrm>
            <a:off x="5492376" y="1869242"/>
            <a:ext cx="1338600" cy="1651800"/>
          </a:xfrm>
          <a:prstGeom prst="rect">
            <a:avLst/>
          </a:prstGeom>
          <a:noFill/>
          <a:ln cap="flat" cmpd="sng" w="28575">
            <a:solidFill>
              <a:srgbClr val="2F7A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g26a31648ae3_0_45"/>
          <p:cNvSpPr/>
          <p:nvPr/>
        </p:nvSpPr>
        <p:spPr>
          <a:xfrm>
            <a:off x="5158932" y="1508354"/>
            <a:ext cx="276300" cy="2059200"/>
          </a:xfrm>
          <a:prstGeom prst="rect">
            <a:avLst/>
          </a:prstGeom>
          <a:noFill/>
          <a:ln cap="flat" cmpd="sng" w="28575">
            <a:solidFill>
              <a:srgbClr val="E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g26a31648ae3_0_45"/>
          <p:cNvSpPr/>
          <p:nvPr/>
        </p:nvSpPr>
        <p:spPr>
          <a:xfrm>
            <a:off x="6903652" y="1880820"/>
            <a:ext cx="276300" cy="1334700"/>
          </a:xfrm>
          <a:prstGeom prst="rect">
            <a:avLst/>
          </a:prstGeom>
          <a:noFill/>
          <a:ln cap="flat" cmpd="sng" w="28575">
            <a:solidFill>
              <a:srgbClr val="E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9" name="Google Shape;169;g26a31648ae3_0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021" y="1519938"/>
            <a:ext cx="869700" cy="81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0" name="Google Shape;170;g26a31648ae3_0_45"/>
          <p:cNvSpPr txBox="1"/>
          <p:nvPr/>
        </p:nvSpPr>
        <p:spPr>
          <a:xfrm>
            <a:off x="1461882" y="1704257"/>
            <a:ext cx="100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Austria</a:t>
            </a:r>
            <a:endParaRPr sz="1300"/>
          </a:p>
        </p:txBody>
      </p:sp>
      <p:pic>
        <p:nvPicPr>
          <p:cNvPr id="171" name="Google Shape;171;g26a31648ae3_0_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7873" y="2104652"/>
            <a:ext cx="869700" cy="80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2" name="Google Shape;172;g26a31648ae3_0_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1050" y="2821922"/>
            <a:ext cx="869700" cy="81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3" name="Google Shape;173;g26a31648ae3_0_45"/>
          <p:cNvSpPr txBox="1"/>
          <p:nvPr/>
        </p:nvSpPr>
        <p:spPr>
          <a:xfrm>
            <a:off x="1039291" y="3170796"/>
            <a:ext cx="15828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Spain</a:t>
            </a:r>
            <a:endParaRPr sz="1300"/>
          </a:p>
        </p:txBody>
      </p:sp>
      <p:sp>
        <p:nvSpPr>
          <p:cNvPr id="174" name="Google Shape;174;g26a31648ae3_0_45"/>
          <p:cNvSpPr txBox="1"/>
          <p:nvPr/>
        </p:nvSpPr>
        <p:spPr>
          <a:xfrm>
            <a:off x="138475" y="2520968"/>
            <a:ext cx="13308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Denmark</a:t>
            </a:r>
            <a:endParaRPr sz="1300"/>
          </a:p>
        </p:txBody>
      </p:sp>
      <p:sp>
        <p:nvSpPr>
          <p:cNvPr id="163" name="Google Shape;163;g26a31648ae3_0_45"/>
          <p:cNvSpPr/>
          <p:nvPr/>
        </p:nvSpPr>
        <p:spPr>
          <a:xfrm>
            <a:off x="3512064" y="1524575"/>
            <a:ext cx="1589400" cy="20310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OEG logo" id="175" name="Google Shape;175;g26a31648ae3_0_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44950" y="4023268"/>
            <a:ext cx="2303722" cy="5955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6a31648ae3_0_45"/>
          <p:cNvSpPr/>
          <p:nvPr/>
        </p:nvSpPr>
        <p:spPr>
          <a:xfrm>
            <a:off x="634300" y="393025"/>
            <a:ext cx="1592400" cy="271200"/>
          </a:xfrm>
          <a:prstGeom prst="rect">
            <a:avLst/>
          </a:prstGeom>
          <a:solidFill>
            <a:srgbClr val="A8D0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Helvetica Neue"/>
                <a:ea typeface="Helvetica Neue"/>
                <a:cs typeface="Helvetica Neue"/>
                <a:sym typeface="Helvetica Neue"/>
              </a:rPr>
              <a:t>Real-World Entity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g26a31648ae3_0_45"/>
          <p:cNvSpPr/>
          <p:nvPr/>
        </p:nvSpPr>
        <p:spPr>
          <a:xfrm>
            <a:off x="5449388" y="393025"/>
            <a:ext cx="1592400" cy="271200"/>
          </a:xfrm>
          <a:prstGeom prst="rect">
            <a:avLst/>
          </a:prstGeom>
          <a:solidFill>
            <a:srgbClr val="9CC2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Helvetica Neue"/>
                <a:ea typeface="Helvetica Neue"/>
                <a:cs typeface="Helvetica Neue"/>
                <a:sym typeface="Helvetica Neue"/>
              </a:rPr>
              <a:t>Digital Entity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a6bdb9878_0_43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COGITO WoTDT Ontology</a:t>
            </a:r>
            <a:endParaRPr/>
          </a:p>
        </p:txBody>
      </p:sp>
      <p:sp>
        <p:nvSpPr>
          <p:cNvPr id="183" name="Google Shape;183;g2ca6bdb9878_0_43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2ca6bdb9878_0_43"/>
          <p:cNvSpPr txBox="1"/>
          <p:nvPr/>
        </p:nvSpPr>
        <p:spPr>
          <a:xfrm>
            <a:off x="633300" y="596225"/>
            <a:ext cx="7877400" cy="3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u="sng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WoTDT ontology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has been developed in the COGITO project to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describe the 5 dimensions of a DTw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its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features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extending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WoT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u="sng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WoTDT</a:t>
            </a:r>
            <a:r>
              <a:rPr lang="es-ES" u="sng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DTws allows to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Conceptualise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five-dimensional model architecture and its features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Describe 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services of different dimensions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Discover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services across dimensions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security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specification of each dimension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Facilitates data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accessibility 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a specific dimension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Promotes data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interoperability 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all dimensions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 access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all DT functionalities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g2ca6bdb9878_0_43"/>
          <p:cNvSpPr txBox="1"/>
          <p:nvPr/>
        </p:nvSpPr>
        <p:spPr>
          <a:xfrm>
            <a:off x="1939800" y="4102650"/>
            <a:ext cx="5264400" cy="64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100">
                <a:solidFill>
                  <a:schemeClr val="dk1"/>
                </a:solidFill>
              </a:rPr>
              <a:t>* </a:t>
            </a:r>
            <a:r>
              <a:rPr i="1" lang="es-ES" sz="1100">
                <a:solidFill>
                  <a:schemeClr val="dk1"/>
                </a:solidFill>
              </a:rPr>
              <a:t>González-Gerpe, S., Cimmino, A., Bernardos, S., </a:t>
            </a:r>
            <a:r>
              <a:rPr i="1" lang="es-ES" sz="1100">
                <a:solidFill>
                  <a:schemeClr val="dk1"/>
                </a:solidFill>
              </a:rPr>
              <a:t>Poveda</a:t>
            </a:r>
            <a:r>
              <a:rPr i="1" lang="es-ES" sz="1100">
                <a:solidFill>
                  <a:schemeClr val="dk1"/>
                </a:solidFill>
              </a:rPr>
              <a:t>-Villalón, M., García-Castro, R. (2024). WoTDT: an Extension of the WoT Thing Description Ontology for Digital Twins in the Construction Domain. (publishing process)</a:t>
            </a:r>
            <a:endParaRPr i="1" sz="2400"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W3C Web of Things (@W3C_WoT) | Twitter" id="186" name="Google Shape;186;g2ca6bdb9878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3385" y="1244250"/>
            <a:ext cx="900225" cy="900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d8c01d6ed_0_27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COGITO WoTDT Ontology</a:t>
            </a:r>
            <a:endParaRPr/>
          </a:p>
        </p:txBody>
      </p:sp>
      <p:sp>
        <p:nvSpPr>
          <p:cNvPr id="192" name="Google Shape;192;g2cd8c01d6ed_0_27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2cd8c01d6ed_0_27"/>
          <p:cNvSpPr txBox="1"/>
          <p:nvPr/>
        </p:nvSpPr>
        <p:spPr>
          <a:xfrm>
            <a:off x="633300" y="596225"/>
            <a:ext cx="7877400" cy="3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u="sng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WoTDT ontology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has been developed in the COGITO project to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describe the 5 dimensions of a DTw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its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features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extending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WoT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u="sng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WoTDT</a:t>
            </a:r>
            <a:r>
              <a:rPr lang="es-ES" u="sng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DTws allows to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Conceptualise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five-dimensional model architecture and its features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Describe 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services of different dimensions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Discover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services across dimensions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security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specification of each dimension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Facilitates data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accessibility 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a specific dimension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Promotes data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interoperability 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all dimensions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 access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all DT functionalities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g2cd8c01d6ed_0_27"/>
          <p:cNvSpPr txBox="1"/>
          <p:nvPr/>
        </p:nvSpPr>
        <p:spPr>
          <a:xfrm>
            <a:off x="1939800" y="4102650"/>
            <a:ext cx="5264400" cy="64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100">
                <a:solidFill>
                  <a:schemeClr val="dk1"/>
                </a:solidFill>
              </a:rPr>
              <a:t>* González-Gerpe, S., Cimmino, A., Bernardos, S., Poveda-Villalón, M., García-Castro, R. (2024). WoTDT: an Extension of the WoT Thing Description Ontology for Digital Twins in the Construction Domain. (publishing process)</a:t>
            </a:r>
            <a:endParaRPr i="1" sz="2400"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W3C Web of Things (@W3C_WoT) | Twitter" id="195" name="Google Shape;195;g2cd8c01d6ed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3385" y="1244250"/>
            <a:ext cx="900225" cy="900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" name="Google Shape;196;g2cd8c01d6ed_0_27"/>
          <p:cNvSpPr/>
          <p:nvPr/>
        </p:nvSpPr>
        <p:spPr>
          <a:xfrm>
            <a:off x="7471050" y="2863425"/>
            <a:ext cx="1404900" cy="445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Helvetica Neue"/>
                <a:ea typeface="Helvetica Neue"/>
                <a:cs typeface="Helvetica Neue"/>
                <a:sym typeface="Helvetica Neue"/>
              </a:rPr>
              <a:t>WoT TD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7" name="Google Shape;197;g2cd8c01d6ed_0_27"/>
          <p:cNvCxnSpPr>
            <a:stCxn id="196" idx="1"/>
          </p:cNvCxnSpPr>
          <p:nvPr/>
        </p:nvCxnSpPr>
        <p:spPr>
          <a:xfrm rot="10800000">
            <a:off x="4593150" y="2144475"/>
            <a:ext cx="2877900" cy="941700"/>
          </a:xfrm>
          <a:prstGeom prst="straightConnector1">
            <a:avLst/>
          </a:prstGeom>
          <a:noFill/>
          <a:ln cap="flat" cmpd="sng" w="9525">
            <a:solidFill>
              <a:srgbClr val="E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d8c01d6ed_0_41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COGITO WoTDT Ontology</a:t>
            </a:r>
            <a:endParaRPr/>
          </a:p>
        </p:txBody>
      </p:sp>
      <p:sp>
        <p:nvSpPr>
          <p:cNvPr id="203" name="Google Shape;203;g2cd8c01d6ed_0_41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2cd8c01d6ed_0_41"/>
          <p:cNvSpPr txBox="1"/>
          <p:nvPr/>
        </p:nvSpPr>
        <p:spPr>
          <a:xfrm>
            <a:off x="633300" y="596225"/>
            <a:ext cx="7877400" cy="3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u="sng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WoTDT ontology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has been developed in the COGITO project to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describe the 5 dimensions of a DTw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its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features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extending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WoT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u="sng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WoTDT</a:t>
            </a:r>
            <a:r>
              <a:rPr lang="es-ES" u="sng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DTws allows to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Conceptualise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five-dimensional model architecture and its features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Describe 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services of different dimensions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Discover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services across dimensions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security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specification of each dimension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Facilitates data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accessibility 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a specific dimension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Promotes data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interoperability 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all dimensions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Helvetica Neue"/>
              <a:buChar char="-"/>
            </a:pP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 </a:t>
            </a:r>
            <a:r>
              <a:rPr b="1"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 access</a:t>
            </a:r>
            <a:r>
              <a:rPr lang="es-ES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all DT functionalities</a:t>
            </a:r>
            <a:endParaRPr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g2cd8c01d6ed_0_41"/>
          <p:cNvSpPr txBox="1"/>
          <p:nvPr/>
        </p:nvSpPr>
        <p:spPr>
          <a:xfrm>
            <a:off x="1939800" y="4102650"/>
            <a:ext cx="5264400" cy="64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100">
                <a:solidFill>
                  <a:schemeClr val="dk1"/>
                </a:solidFill>
              </a:rPr>
              <a:t>* González-Gerpe, S., Cimmino, A., Bernardos, S., Poveda-Villalón, M., García-Castro, R. (2024). WoTDT: an Extension of the WoT Thing Description Ontology for Digital Twins in the Construction Domain. (publishing process)</a:t>
            </a:r>
            <a:endParaRPr i="1" sz="2400"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W3C Web of Things (@W3C_WoT) | Twitter" id="206" name="Google Shape;206;g2cd8c01d6ed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3385" y="1244250"/>
            <a:ext cx="900225" cy="900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g2cd8c01d6ed_0_41"/>
          <p:cNvSpPr/>
          <p:nvPr/>
        </p:nvSpPr>
        <p:spPr>
          <a:xfrm>
            <a:off x="7471050" y="2234175"/>
            <a:ext cx="1404900" cy="445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Helvetica Neue"/>
                <a:ea typeface="Helvetica Neue"/>
                <a:cs typeface="Helvetica Neue"/>
                <a:sym typeface="Helvetica Neue"/>
              </a:rPr>
              <a:t>WoT Discovery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8" name="Google Shape;208;g2cd8c01d6ed_0_41"/>
          <p:cNvCxnSpPr>
            <a:stCxn id="207" idx="1"/>
          </p:cNvCxnSpPr>
          <p:nvPr/>
        </p:nvCxnSpPr>
        <p:spPr>
          <a:xfrm flipH="1">
            <a:off x="4247850" y="2456925"/>
            <a:ext cx="32232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g2cd8c01d6ed_0_41"/>
          <p:cNvSpPr/>
          <p:nvPr/>
        </p:nvSpPr>
        <p:spPr>
          <a:xfrm>
            <a:off x="7471050" y="2863425"/>
            <a:ext cx="1404900" cy="445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Helvetica Neue"/>
                <a:ea typeface="Helvetica Neue"/>
                <a:cs typeface="Helvetica Neue"/>
                <a:sym typeface="Helvetica Neue"/>
              </a:rPr>
              <a:t>WoT TD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0" name="Google Shape;210;g2cd8c01d6ed_0_41"/>
          <p:cNvCxnSpPr>
            <a:stCxn id="209" idx="1"/>
          </p:cNvCxnSpPr>
          <p:nvPr/>
        </p:nvCxnSpPr>
        <p:spPr>
          <a:xfrm rot="10800000">
            <a:off x="4593150" y="2144475"/>
            <a:ext cx="2877900" cy="941700"/>
          </a:xfrm>
          <a:prstGeom prst="straightConnector1">
            <a:avLst/>
          </a:prstGeom>
          <a:noFill/>
          <a:ln cap="flat" cmpd="sng" w="9525">
            <a:solidFill>
              <a:srgbClr val="E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_Project">
  <a:themeElements>
    <a:clrScheme name="Template_Projec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plate_Project">
  <a:themeElements>
    <a:clrScheme name="Template_Projec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